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2"/>
  </p:notesMasterIdLst>
  <p:handoutMasterIdLst>
    <p:handoutMasterId r:id="rId23"/>
  </p:handoutMasterIdLst>
  <p:sldIdLst>
    <p:sldId id="256" r:id="rId5"/>
    <p:sldId id="257" r:id="rId6"/>
    <p:sldId id="269" r:id="rId7"/>
    <p:sldId id="270" r:id="rId8"/>
    <p:sldId id="271" r:id="rId9"/>
    <p:sldId id="272" r:id="rId10"/>
    <p:sldId id="274" r:id="rId11"/>
    <p:sldId id="275" r:id="rId12"/>
    <p:sldId id="276" r:id="rId13"/>
    <p:sldId id="277" r:id="rId14"/>
    <p:sldId id="278" r:id="rId15"/>
    <p:sldId id="279" r:id="rId16"/>
    <p:sldId id="280" r:id="rId17"/>
    <p:sldId id="281" r:id="rId18"/>
    <p:sldId id="282" r:id="rId19"/>
    <p:sldId id="283" r:id="rId20"/>
    <p:sldId id="284" r:id="rId21"/>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701" autoAdjust="0"/>
  </p:normalViewPr>
  <p:slideViewPr>
    <p:cSldViewPr snapToGrid="0" showGuides="1">
      <p:cViewPr varScale="1">
        <p:scale>
          <a:sx n="113" d="100"/>
          <a:sy n="113" d="100"/>
        </p:scale>
        <p:origin x="96" y="108"/>
      </p:cViewPr>
      <p:guideLst>
        <p:guide orient="horz" pos="2160"/>
        <p:guide pos="3840"/>
      </p:guideLst>
    </p:cSldViewPr>
  </p:slideViewPr>
  <p:notesTextViewPr>
    <p:cViewPr>
      <p:scale>
        <a:sx n="1" d="1"/>
        <a:sy n="1" d="1"/>
      </p:scale>
      <p:origin x="0" y="0"/>
    </p:cViewPr>
  </p:notesTextViewPr>
  <p:notesViewPr>
    <p:cSldViewPr snapToGrid="0" showGuides="1">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F097377B-7A80-4695-9311-7480A96BA5C2}" type="datetime1">
              <a:rPr lang="ru-RU" smtClean="0"/>
              <a:pPr algn="r" rtl="0"/>
              <a:t>17.03.2021</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ru-RU" smtClean="0"/>
              <a:pPr algn="r" rtl="0"/>
              <a:t>‹#›</a:t>
            </a:fld>
            <a:endParaRPr lang="ru-RU"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FAA1E4E1-DF6A-45D0-AB14-6A9A0B144578}" type="datetime1">
              <a:rPr lang="ru-RU" smtClean="0"/>
              <a:pPr/>
              <a:t>17.03.2021</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6" name="Заполнитель нижне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ru-RU" smtClean="0"/>
              <a:pPr/>
              <a:t>‹#›</a:t>
            </a:fld>
            <a:endParaRPr lang="ru-RU"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8" name="Прямоуголь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smtClean="0"/>
              <a:t>Образец подзаголовка</a:t>
            </a:r>
            <a:endParaRPr lang="ru-RU" dirty="0"/>
          </a:p>
        </p:txBody>
      </p:sp>
      <p:sp>
        <p:nvSpPr>
          <p:cNvPr id="4" name="Дата 3"/>
          <p:cNvSpPr>
            <a:spLocks noGrp="1"/>
          </p:cNvSpPr>
          <p:nvPr>
            <p:ph type="dt" sz="half" idx="10"/>
          </p:nvPr>
        </p:nvSpPr>
        <p:spPr/>
        <p:txBody>
          <a:bodyPr rtlCol="0"/>
          <a:lstStyle>
            <a:lvl1pPr>
              <a:defRPr/>
            </a:lvl1pPr>
          </a:lstStyle>
          <a:p>
            <a:fld id="{3C522B8D-815E-429C-9EC2-505CEC215084}" type="datetime1">
              <a:rPr lang="ru-RU" smtClean="0"/>
              <a:pPr/>
              <a:t>17.03.2021</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t>‹#›</a:t>
            </a:fld>
            <a:endParaRPr lang="ru-RU" dirty="0"/>
          </a:p>
        </p:txBody>
      </p:sp>
      <p:pic>
        <p:nvPicPr>
          <p:cNvPr id="11" name="Рисунок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lstStyle>
            <a:lvl1pPr algn="l" rtl="0">
              <a:defRPr sz="3200"/>
            </a:lvl1pPr>
          </a:lstStyle>
          <a:p>
            <a:pPr rtl="0"/>
            <a:r>
              <a:rPr lang="ru-RU" smtClean="0"/>
              <a:t>Образец заголовка</a:t>
            </a:r>
            <a:endParaRPr lang="ru-RU" dirty="0"/>
          </a:p>
        </p:txBody>
      </p:sp>
      <p:sp>
        <p:nvSpPr>
          <p:cNvPr id="3" name="Рисунок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lang="ru-RU" dirty="0"/>
          </a:p>
        </p:txBody>
      </p:sp>
      <p:sp>
        <p:nvSpPr>
          <p:cNvPr id="4" name="Текст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E80E4BC3-C763-48AA-8280-ACE59646066A}" type="datetime1">
              <a:rPr lang="ru-RU" smtClean="0"/>
              <a:pPr/>
              <a:t>17.03.2021</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36D72474-459C-42C4-A0ED-A9AD89867D22}" type="datetime1">
              <a:rPr lang="ru-RU" smtClean="0"/>
              <a:pPr/>
              <a:t>17.03.2021</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372600" y="365125"/>
            <a:ext cx="1714500" cy="5811838"/>
          </a:xfrm>
        </p:spPr>
        <p:txBody>
          <a:bodyPr vert="eaVert" rtlCol="0"/>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a:xfrm>
            <a:off x="1104900" y="365125"/>
            <a:ext cx="8098896" cy="5811838"/>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p>
            <a:pPr rtl="0"/>
            <a:r>
              <a:rPr lang="ru-RU" dirty="0"/>
              <a:t>09.10.2016</a:t>
            </a:r>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t>‹#›</a:t>
            </a:fld>
            <a:endParaRPr lang="ru-RU" dirty="0"/>
          </a:p>
        </p:txBody>
      </p:sp>
      <p:grpSp>
        <p:nvGrpSpPr>
          <p:cNvPr id="7" name="Группа 6"/>
          <p:cNvGrpSpPr/>
          <p:nvPr/>
        </p:nvGrpSpPr>
        <p:grpSpPr>
          <a:xfrm rot="5400000">
            <a:off x="6514047" y="3228843"/>
            <a:ext cx="5632704" cy="84403"/>
            <a:chOff x="1073150" y="1219201"/>
            <a:chExt cx="10058400" cy="63125"/>
          </a:xfrm>
        </p:grpSpPr>
        <p:cxnSp>
          <p:nvCxnSpPr>
            <p:cNvPr id="8" name="Прямая соединительная линия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Объект 2"/>
          <p:cNvSpPr>
            <a:spLocks noGrp="1"/>
          </p:cNvSpPr>
          <p:nvPr>
            <p:ph idx="1"/>
          </p:nvPr>
        </p:nvSpPr>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008D2BC5-0E5D-4645-A815-DFCA1A04B5A6}" type="datetime1">
              <a:rPr lang="ru-RU" smtClean="0"/>
              <a:pPr/>
              <a:t>17.03.2021</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с рисунком">
    <p:spTree>
      <p:nvGrpSpPr>
        <p:cNvPr id="1" name=""/>
        <p:cNvGrpSpPr/>
        <p:nvPr/>
      </p:nvGrpSpPr>
      <p:grpSpPr>
        <a:xfrm>
          <a:off x="0" y="0"/>
          <a:ext cx="0" cy="0"/>
          <a:chOff x="0" y="0"/>
          <a:chExt cx="0" cy="0"/>
        </a:xfrm>
      </p:grpSpPr>
      <p:grpSp>
        <p:nvGrpSpPr>
          <p:cNvPr id="13" name="Группа 12"/>
          <p:cNvGrpSpPr/>
          <p:nvPr/>
        </p:nvGrpSpPr>
        <p:grpSpPr>
          <a:xfrm rot="10800000">
            <a:off x="0" y="5645510"/>
            <a:ext cx="12192000" cy="63125"/>
            <a:chOff x="507492" y="1501519"/>
            <a:chExt cx="8129016" cy="63125"/>
          </a:xfrm>
        </p:grpSpPr>
        <p:cxnSp>
          <p:nvCxnSpPr>
            <p:cNvPr id="17" name="Прямая соединительная линия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Группа 13"/>
          <p:cNvGrpSpPr/>
          <p:nvPr/>
        </p:nvGrpSpPr>
        <p:grpSpPr>
          <a:xfrm>
            <a:off x="0" y="1143000"/>
            <a:ext cx="12192000" cy="63125"/>
            <a:chOff x="507492" y="1501519"/>
            <a:chExt cx="8129016" cy="63125"/>
          </a:xfrm>
        </p:grpSpPr>
        <p:cxnSp>
          <p:nvCxnSpPr>
            <p:cNvPr id="15" name="Прямая соединительная линия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Прямоуголь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8" name="Прямоуголь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smtClean="0"/>
              <a:t>Образец подзаголовка</a:t>
            </a:r>
            <a:endParaRPr lang="ru-RU" dirty="0"/>
          </a:p>
        </p:txBody>
      </p:sp>
      <p:pic>
        <p:nvPicPr>
          <p:cNvPr id="10" name="Рисунок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Рисунок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ru-RU" smtClean="0"/>
              <a:t>Вставка рисунка</a:t>
            </a:r>
            <a:endParaRPr lang="ru-RU" dirty="0"/>
          </a:p>
        </p:txBody>
      </p:sp>
      <p:sp>
        <p:nvSpPr>
          <p:cNvPr id="19" name="Пояснительный текст"/>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ru-RU" sz="1100" b="1" i="1" dirty="0">
                <a:latin typeface="Arial" pitchFamily="34" charset="0"/>
                <a:cs typeface="Arial" pitchFamily="34" charset="0"/>
              </a:rPr>
              <a:t>ПРИМЕЧАНИЕ</a:t>
            </a:r>
            <a:endParaRPr lang="ru-RU" sz="1200" b="1" i="1" dirty="0">
              <a:latin typeface="Arial" pitchFamily="34" charset="0"/>
              <a:cs typeface="Arial" pitchFamily="34" charset="0"/>
            </a:endParaRPr>
          </a:p>
          <a:p>
            <a:pPr rtl="0"/>
            <a:r>
              <a:rPr lang="ru-RU" sz="1200" i="1" dirty="0">
                <a:latin typeface="Arial" pitchFamily="34" charset="0"/>
                <a:cs typeface="Arial" pitchFamily="34" charset="0"/>
              </a:rPr>
              <a:t>Чтобы изменить изображение на этом слайде, выберите рисунок и удалите его. Затем нажмите значок "Рисунки" в заполнителе, чтобы вставить изображение.</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Группа 7"/>
          <p:cNvGrpSpPr/>
          <p:nvPr/>
        </p:nvGrpSpPr>
        <p:grpSpPr>
          <a:xfrm>
            <a:off x="0" y="2514600"/>
            <a:ext cx="12192000" cy="3194035"/>
            <a:chOff x="647402" y="2514600"/>
            <a:chExt cx="10838688" cy="3194035"/>
          </a:xfrm>
        </p:grpSpPr>
        <p:grpSp>
          <p:nvGrpSpPr>
            <p:cNvPr id="9" name="Группа 8"/>
            <p:cNvGrpSpPr/>
            <p:nvPr/>
          </p:nvGrpSpPr>
          <p:grpSpPr>
            <a:xfrm>
              <a:off x="647402" y="2514600"/>
              <a:ext cx="10838688" cy="63125"/>
              <a:chOff x="507492" y="1501519"/>
              <a:chExt cx="8129016" cy="63125"/>
            </a:xfrm>
          </p:grpSpPr>
          <p:cxnSp>
            <p:nvCxnSpPr>
              <p:cNvPr id="14" name="Прямая соединительная линия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Прямоугольник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1" name="Группа 10"/>
            <p:cNvGrpSpPr/>
            <p:nvPr/>
          </p:nvGrpSpPr>
          <p:grpSpPr>
            <a:xfrm rot="10800000">
              <a:off x="647402" y="5645510"/>
              <a:ext cx="10838688" cy="63125"/>
              <a:chOff x="507492" y="1501519"/>
              <a:chExt cx="8129016" cy="63125"/>
            </a:xfrm>
          </p:grpSpPr>
          <p:cxnSp>
            <p:nvCxnSpPr>
              <p:cNvPr id="12" name="Прямая соединительная линия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Заголовок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ru-RU" smtClean="0"/>
              <a:t>Образец заголовка</a:t>
            </a:r>
            <a:endParaRPr lang="ru-RU" dirty="0"/>
          </a:p>
        </p:txBody>
      </p:sp>
      <p:sp>
        <p:nvSpPr>
          <p:cNvPr id="3" name="Замещающий текст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lvl1pPr>
              <a:defRPr/>
            </a:lvl1pPr>
          </a:lstStyle>
          <a:p>
            <a:fld id="{BF3049B1-F681-4AF5-B948-A3B940E9215A}" type="datetime1">
              <a:rPr lang="ru-RU" smtClean="0"/>
              <a:pPr/>
              <a:t>17.03.2021</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t>‹#›</a:t>
            </a:fld>
            <a:endParaRPr lang="ru-RU" dirty="0"/>
          </a:p>
        </p:txBody>
      </p:sp>
      <p:pic>
        <p:nvPicPr>
          <p:cNvPr id="7" name="Рисунок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Объект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Объект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Дата 4"/>
          <p:cNvSpPr>
            <a:spLocks noGrp="1"/>
          </p:cNvSpPr>
          <p:nvPr>
            <p:ph type="dt" sz="half" idx="10"/>
          </p:nvPr>
        </p:nvSpPr>
        <p:spPr/>
        <p:txBody>
          <a:bodyPr rtlCol="0"/>
          <a:lstStyle>
            <a:lvl1pPr>
              <a:defRPr/>
            </a:lvl1pPr>
          </a:lstStyle>
          <a:p>
            <a:fld id="{89071334-89C1-48F8-8089-E3D6AA3BB79C}" type="datetime1">
              <a:rPr lang="ru-RU" smtClean="0"/>
              <a:pPr/>
              <a:t>17.03.2021</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Текст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4" name="Объект 3"/>
          <p:cNvSpPr>
            <a:spLocks noGrp="1"/>
          </p:cNvSpPr>
          <p:nvPr>
            <p:ph sz="half" idx="2"/>
          </p:nvPr>
        </p:nvSpPr>
        <p:spPr>
          <a:xfrm>
            <a:off x="1104900" y="2424112"/>
            <a:ext cx="4919472" cy="3748088"/>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Текст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6" name="Объект 5"/>
          <p:cNvSpPr>
            <a:spLocks noGrp="1"/>
          </p:cNvSpPr>
          <p:nvPr>
            <p:ph sz="quarter" idx="4"/>
          </p:nvPr>
        </p:nvSpPr>
        <p:spPr>
          <a:xfrm>
            <a:off x="6166110" y="2424112"/>
            <a:ext cx="4919472" cy="3748088"/>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7" name="Дата 6"/>
          <p:cNvSpPr>
            <a:spLocks noGrp="1"/>
          </p:cNvSpPr>
          <p:nvPr>
            <p:ph type="dt" sz="half" idx="10"/>
          </p:nvPr>
        </p:nvSpPr>
        <p:spPr/>
        <p:txBody>
          <a:bodyPr rtlCol="0"/>
          <a:lstStyle>
            <a:lvl1pPr>
              <a:defRPr/>
            </a:lvl1pPr>
          </a:lstStyle>
          <a:p>
            <a:fld id="{3FDCDF3F-3D72-4F56-93A1-9DDD55AB6452}" type="datetime1">
              <a:rPr lang="ru-RU" smtClean="0"/>
              <a:pPr/>
              <a:t>17.03.2021</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Дата 2"/>
          <p:cNvSpPr>
            <a:spLocks noGrp="1"/>
          </p:cNvSpPr>
          <p:nvPr>
            <p:ph type="dt" sz="half" idx="10"/>
          </p:nvPr>
        </p:nvSpPr>
        <p:spPr/>
        <p:txBody>
          <a:bodyPr rtlCol="0"/>
          <a:lstStyle>
            <a:lvl1pPr>
              <a:defRPr/>
            </a:lvl1pPr>
          </a:lstStyle>
          <a:p>
            <a:fld id="{C5C11A32-C44A-4E32-8FFB-D057369B4F61}" type="datetime1">
              <a:rPr lang="ru-RU" smtClean="0"/>
              <a:pPr/>
              <a:t>17.03.2021</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lvl1pPr>
          </a:lstStyle>
          <a:p>
            <a:fld id="{5E5ECC2E-6DAB-4717-9C53-38589639C202}" type="datetime1">
              <a:rPr lang="ru-RU" smtClean="0"/>
              <a:pPr/>
              <a:t>17.03.2021</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lstStyle>
            <a:lvl1pPr algn="l" rtl="0">
              <a:defRPr sz="3200"/>
            </a:lvl1pPr>
          </a:lstStyle>
          <a:p>
            <a:pPr rtl="0"/>
            <a:r>
              <a:rPr lang="ru-RU" smtClean="0"/>
              <a:t>Образец заголовка</a:t>
            </a:r>
            <a:endParaRPr lang="ru-RU" dirty="0"/>
          </a:p>
        </p:txBody>
      </p:sp>
      <p:sp>
        <p:nvSpPr>
          <p:cNvPr id="3" name="Объект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Текст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2DC0002A-E6EF-4378-B5A3-22E20EA855B1}" type="datetime1">
              <a:rPr lang="ru-RU" smtClean="0"/>
              <a:pPr/>
              <a:t>17.03.2021</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полнитель заголовка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ru-RU" dirty="0"/>
              <a:t>Образец заголовка</a:t>
            </a:r>
          </a:p>
        </p:txBody>
      </p:sp>
      <p:sp>
        <p:nvSpPr>
          <p:cNvPr id="3" name="Текст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a:p>
            <a:pPr lvl="5" rtl="0"/>
            <a:r>
              <a:rPr lang="ru-RU" dirty="0"/>
              <a:t>Шестой уровень</a:t>
            </a:r>
          </a:p>
          <a:p>
            <a:pPr lvl="6" rtl="0"/>
            <a:r>
              <a:rPr lang="ru-RU" dirty="0"/>
              <a:t>Седьмой уровень</a:t>
            </a:r>
          </a:p>
          <a:p>
            <a:pPr lvl="7" rtl="0"/>
            <a:r>
              <a:rPr lang="ru-RU" dirty="0"/>
              <a:t>Восьмой уровень</a:t>
            </a:r>
          </a:p>
          <a:p>
            <a:pPr lvl="8" rtl="0"/>
            <a:r>
              <a:rPr lang="ru-RU" dirty="0"/>
              <a:t>Девятый уровень</a:t>
            </a:r>
          </a:p>
        </p:txBody>
      </p:sp>
      <p:sp>
        <p:nvSpPr>
          <p:cNvPr id="4" name="Дата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A42E0B6C-3F58-4527-A133-F91FB65EBC2F}" type="datetime1">
              <a:rPr lang="ru-RU" smtClean="0"/>
              <a:pPr/>
              <a:t>17.03.2021</a:t>
            </a:fld>
            <a:endParaRPr lang="ru-RU" dirty="0"/>
          </a:p>
        </p:txBody>
      </p:sp>
      <p:sp>
        <p:nvSpPr>
          <p:cNvPr id="5" name="Нижний колонтитул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ru-RU" dirty="0"/>
          </a:p>
        </p:txBody>
      </p:sp>
      <p:sp>
        <p:nvSpPr>
          <p:cNvPr id="6" name="Номер слайда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ru-RU" smtClean="0"/>
              <a:pPr/>
              <a:t>‹#›</a:t>
            </a:fld>
            <a:endParaRPr lang="ru-RU" dirty="0"/>
          </a:p>
        </p:txBody>
      </p:sp>
      <p:grpSp>
        <p:nvGrpSpPr>
          <p:cNvPr id="15" name="Группа 14"/>
          <p:cNvGrpSpPr/>
          <p:nvPr/>
        </p:nvGrpSpPr>
        <p:grpSpPr>
          <a:xfrm>
            <a:off x="1103376" y="1219201"/>
            <a:ext cx="9985248" cy="84403"/>
            <a:chOff x="1073150" y="1219201"/>
            <a:chExt cx="10058400" cy="63125"/>
          </a:xfrm>
        </p:grpSpPr>
        <p:cxnSp>
          <p:nvCxnSpPr>
            <p:cNvPr id="13" name="Прямая соединительная линия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104900" y="2292094"/>
            <a:ext cx="5427705" cy="2219691"/>
          </a:xfrm>
        </p:spPr>
        <p:txBody>
          <a:bodyPr rtlCol="0" anchor="ctr"/>
          <a:lstStyle/>
          <a:p>
            <a:pPr rtl="0"/>
            <a:r>
              <a:rPr lang="ru-RU" dirty="0" smtClean="0"/>
              <a:t>Выставка книг </a:t>
            </a:r>
            <a:br>
              <a:rPr lang="ru-RU" dirty="0" smtClean="0"/>
            </a:br>
            <a:endParaRPr lang="ru-RU" dirty="0"/>
          </a:p>
        </p:txBody>
      </p:sp>
      <p:sp>
        <p:nvSpPr>
          <p:cNvPr id="7" name="Подзаголовок 6"/>
          <p:cNvSpPr>
            <a:spLocks noGrp="1"/>
          </p:cNvSpPr>
          <p:nvPr>
            <p:ph type="subTitle" idx="1"/>
          </p:nvPr>
        </p:nvSpPr>
        <p:spPr/>
        <p:txBody>
          <a:bodyPr rtlCol="0"/>
          <a:lstStyle/>
          <a:p>
            <a:pPr rtl="0"/>
            <a:r>
              <a:rPr lang="ru-RU" b="1" dirty="0" smtClean="0"/>
              <a:t>ДЕНЬ ПРАВОСЛАВНОЙ КНИГИ-2021</a:t>
            </a:r>
            <a:endParaRPr lang="ru-RU" b="1" dirty="0"/>
          </a:p>
        </p:txBody>
      </p:sp>
      <p:pic>
        <p:nvPicPr>
          <p:cNvPr id="4" name="Рисунок 3" descr="Открытая книга на столе, размытые полки с книгами на заднем плане" title="Образец рисунка"/>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924791" y="1"/>
            <a:ext cx="10160791" cy="1309254"/>
          </a:xfrm>
        </p:spPr>
        <p:txBody>
          <a:bodyPr rtlCol="0">
            <a:normAutofit/>
          </a:bodyPr>
          <a:lstStyle/>
          <a:p>
            <a:r>
              <a:rPr lang="ru-RU" dirty="0" smtClean="0"/>
              <a:t>Синодальная </a:t>
            </a:r>
            <a:r>
              <a:rPr lang="ru-RU" dirty="0"/>
              <a:t>библейско-богословская комиссия. «Основы канонического устройства и литургической жизни Православной Церкви»</a:t>
            </a:r>
          </a:p>
        </p:txBody>
      </p:sp>
      <p:sp>
        <p:nvSpPr>
          <p:cNvPr id="14" name="Объект 13"/>
          <p:cNvSpPr>
            <a:spLocks noGrp="1"/>
          </p:cNvSpPr>
          <p:nvPr>
            <p:ph idx="1"/>
          </p:nvPr>
        </p:nvSpPr>
        <p:spPr>
          <a:xfrm>
            <a:off x="3751118" y="1423555"/>
            <a:ext cx="7334464" cy="4675909"/>
          </a:xfrm>
        </p:spPr>
        <p:txBody>
          <a:bodyPr rtlCol="0">
            <a:normAutofit fontScale="92500" lnSpcReduction="20000"/>
          </a:bodyPr>
          <a:lstStyle/>
          <a:p>
            <a:pPr marL="0" indent="0" algn="just">
              <a:lnSpc>
                <a:spcPct val="150000"/>
              </a:lnSpc>
              <a:buNone/>
            </a:pPr>
            <a:r>
              <a:rPr lang="ru-RU" sz="1600" dirty="0">
                <a:latin typeface="Times New Roman" panose="02020603050405020304" pitchFamily="18" charset="0"/>
                <a:cs typeface="Times New Roman" panose="02020603050405020304" pitchFamily="18" charset="0"/>
              </a:rPr>
              <a:t>Новое издание знакомит читателя с учением о Церкви, богослужении и таинствах. В книге говорится, в частности, об определениях и образах Церкви, встречающихся в Священном Писании и Священном Предании, о свойствах Церкви и о святых как плодах действия в Церкви Святого Духа; приводятся сведения о структуре и каноническом праве Церкви, границах Церкви, о церковной иерархии, Поместных Церквах, устройстве Русской Православной </a:t>
            </a:r>
            <a:r>
              <a:rPr lang="ru-RU" sz="1600" dirty="0" smtClean="0">
                <a:latin typeface="Times New Roman" panose="02020603050405020304" pitchFamily="18" charset="0"/>
                <a:cs typeface="Times New Roman" panose="02020603050405020304" pitchFamily="18" charset="0"/>
              </a:rPr>
              <a:t>Церкви. В </a:t>
            </a:r>
            <a:r>
              <a:rPr lang="ru-RU" sz="1600" dirty="0">
                <a:latin typeface="Times New Roman" panose="02020603050405020304" pitchFamily="18" charset="0"/>
                <a:cs typeface="Times New Roman" panose="02020603050405020304" pitchFamily="18" charset="0"/>
              </a:rPr>
              <a:t>издании также освещаются литургические аспекты жизни Церкви, их практическое и символическое значение. На страницах книги читатель найдет базовые сведения о православном храме, об употребляемых в богослужении священных предметах и священнических облачениях, а также об иконах — их богословском значении и литургической функции. Православное богослужение раскрывается в двух аспектах: календарном — связанном с периодами времени (сутки, седмица, год), и сакраментальном — связанном с совершением церковных таинств и иных священнодействий. При работе над текстом издания были использованы достижения последних десятилетий в патрологии, </a:t>
            </a:r>
            <a:r>
              <a:rPr lang="ru-RU" sz="1600" dirty="0" err="1">
                <a:latin typeface="Times New Roman" panose="02020603050405020304" pitchFamily="18" charset="0"/>
                <a:cs typeface="Times New Roman" panose="02020603050405020304" pitchFamily="18" charset="0"/>
              </a:rPr>
              <a:t>византинистике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литургике</a:t>
            </a:r>
            <a:r>
              <a:rPr lang="ru-RU" sz="1600" dirty="0">
                <a:latin typeface="Times New Roman" panose="02020603050405020304" pitchFamily="18" charset="0"/>
                <a:cs typeface="Times New Roman" panose="02020603050405020304" pitchFamily="18" charset="0"/>
              </a:rPr>
              <a:t> и других научных </a:t>
            </a:r>
            <a:r>
              <a:rPr lang="ru-RU" sz="1600" dirty="0" smtClean="0">
                <a:latin typeface="Times New Roman" panose="02020603050405020304" pitchFamily="18" charset="0"/>
                <a:cs typeface="Times New Roman" panose="02020603050405020304" pitchFamily="18" charset="0"/>
              </a:rPr>
              <a:t>дисциплинах.</a:t>
            </a:r>
            <a:endParaRPr lang="ru-RU" sz="1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706583" y="1565433"/>
            <a:ext cx="2755646" cy="4066439"/>
          </a:xfrm>
          <a:prstGeom prst="rect">
            <a:avLst/>
          </a:prstGeom>
        </p:spPr>
      </p:pic>
    </p:spTree>
    <p:extLst>
      <p:ext uri="{BB962C8B-B14F-4D97-AF65-F5344CB8AC3E}">
        <p14:creationId xmlns:p14="http://schemas.microsoft.com/office/powerpoint/2010/main" val="188417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924791" y="1"/>
            <a:ext cx="10160791" cy="1309254"/>
          </a:xfrm>
        </p:spPr>
        <p:txBody>
          <a:bodyPr rtlCol="0">
            <a:normAutofit/>
          </a:bodyPr>
          <a:lstStyle/>
          <a:p>
            <a:r>
              <a:rPr lang="ru-RU" dirty="0"/>
              <a:t>Константин Николаевич </a:t>
            </a:r>
            <a:r>
              <a:rPr lang="ru-RU" dirty="0" smtClean="0"/>
              <a:t>Леонтьев.</a:t>
            </a:r>
            <a:endParaRPr lang="ru-RU" dirty="0"/>
          </a:p>
        </p:txBody>
      </p:sp>
      <p:sp>
        <p:nvSpPr>
          <p:cNvPr id="14" name="Объект 13"/>
          <p:cNvSpPr>
            <a:spLocks noGrp="1"/>
          </p:cNvSpPr>
          <p:nvPr>
            <p:ph idx="1"/>
          </p:nvPr>
        </p:nvSpPr>
        <p:spPr>
          <a:xfrm>
            <a:off x="3751118" y="1423555"/>
            <a:ext cx="7334464" cy="4675909"/>
          </a:xfrm>
        </p:spPr>
        <p:txBody>
          <a:bodyPr rtlCol="0">
            <a:normAutofit/>
          </a:bodyPr>
          <a:lstStyle/>
          <a:p>
            <a:pPr marL="0" indent="0" algn="just">
              <a:lnSpc>
                <a:spcPct val="150000"/>
              </a:lnSpc>
              <a:buNone/>
            </a:pPr>
            <a:r>
              <a:rPr lang="ru-RU" sz="1600" dirty="0">
                <a:latin typeface="Times New Roman" panose="02020603050405020304" pitchFamily="18" charset="0"/>
                <a:cs typeface="Times New Roman" panose="02020603050405020304" pitchFamily="18" charset="0"/>
              </a:rPr>
              <a:t>Константин Николаевич Леонтьев входил в число тех крупнейших представителей русской общественной мысли ХIХ столетия, которые были не только выдающимся творцами русской культуры. Леонтьев, как и некоторые его современники, внес большой вклад в осмысление и истолкование этой культуры. Вклад, который до сих пор не очень любят признавать даже многие специалисты, исследователи России и её наследия ХIХ века</a:t>
            </a:r>
            <a:r>
              <a:rPr lang="ru-RU" sz="1600" dirty="0" smtClean="0">
                <a:latin typeface="Times New Roman" panose="02020603050405020304" pitchFamily="18" charset="0"/>
                <a:cs typeface="Times New Roman" panose="02020603050405020304" pitchFamily="18" charset="0"/>
              </a:rPr>
              <a:t>.</a:t>
            </a:r>
          </a:p>
          <a:p>
            <a:pPr marL="0" indent="0" algn="just">
              <a:lnSpc>
                <a:spcPct val="150000"/>
              </a:lnSpc>
              <a:buNone/>
            </a:pPr>
            <a:r>
              <a:rPr lang="ru-RU" sz="1600" dirty="0" smtClean="0">
                <a:latin typeface="Times New Roman" panose="02020603050405020304" pitchFamily="18" charset="0"/>
                <a:cs typeface="Times New Roman" panose="02020603050405020304" pitchFamily="18" charset="0"/>
              </a:rPr>
              <a:t>Давайте познакомимся с одной из книг великого творца и философа.</a:t>
            </a:r>
            <a:endParaRPr lang="ru-RU" sz="16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924792" y="1496291"/>
            <a:ext cx="2798670" cy="4166754"/>
          </a:xfrm>
          <a:prstGeom prst="rect">
            <a:avLst/>
          </a:prstGeom>
        </p:spPr>
      </p:pic>
    </p:spTree>
    <p:extLst>
      <p:ext uri="{BB962C8B-B14F-4D97-AF65-F5344CB8AC3E}">
        <p14:creationId xmlns:p14="http://schemas.microsoft.com/office/powerpoint/2010/main" val="204260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924791" y="1"/>
            <a:ext cx="10160791" cy="1309254"/>
          </a:xfrm>
        </p:spPr>
        <p:txBody>
          <a:bodyPr rtlCol="0">
            <a:normAutofit/>
          </a:bodyPr>
          <a:lstStyle/>
          <a:p>
            <a:r>
              <a:rPr lang="ru-RU" dirty="0"/>
              <a:t>Константин Николаевич </a:t>
            </a:r>
            <a:r>
              <a:rPr lang="ru-RU" dirty="0" smtClean="0"/>
              <a:t>Леонтьев. Византизм и славянство</a:t>
            </a:r>
            <a:endParaRPr lang="ru-RU" dirty="0"/>
          </a:p>
        </p:txBody>
      </p:sp>
      <p:sp>
        <p:nvSpPr>
          <p:cNvPr id="14" name="Объект 13"/>
          <p:cNvSpPr>
            <a:spLocks noGrp="1"/>
          </p:cNvSpPr>
          <p:nvPr>
            <p:ph idx="1"/>
          </p:nvPr>
        </p:nvSpPr>
        <p:spPr>
          <a:xfrm>
            <a:off x="3751118" y="1423555"/>
            <a:ext cx="7334464" cy="4675909"/>
          </a:xfrm>
        </p:spPr>
        <p:txBody>
          <a:bodyPr rtlCol="0">
            <a:normAutofit lnSpcReduction="10000"/>
          </a:bodyPr>
          <a:lstStyle/>
          <a:p>
            <a:pPr marL="0" indent="0" algn="just">
              <a:lnSpc>
                <a:spcPct val="150000"/>
              </a:lnSpc>
              <a:buNone/>
            </a:pPr>
            <a:r>
              <a:rPr lang="ru-RU" sz="1600" dirty="0">
                <a:latin typeface="Times New Roman" panose="02020603050405020304" pitchFamily="18" charset="0"/>
                <a:cs typeface="Times New Roman" panose="02020603050405020304" pitchFamily="18" charset="0"/>
              </a:rPr>
              <a:t>Философский трактат "Византизм и славянство" - самое знаменитое произведение К.Н. Леонтьева. При жизни Константина Николаевича она публиковалась трижды: в 1875г., а затем в 1876 и 1885 гг. Сам мыслитель придавал этой работе очень большое значение и ожидал, что этот трактат его </a:t>
            </a:r>
            <a:r>
              <a:rPr lang="ru-RU" sz="1600" dirty="0" smtClean="0">
                <a:latin typeface="Times New Roman" panose="02020603050405020304" pitchFamily="18" charset="0"/>
                <a:cs typeface="Times New Roman" panose="02020603050405020304" pitchFamily="18" charset="0"/>
              </a:rPr>
              <a:t>прославит. В </a:t>
            </a:r>
            <a:r>
              <a:rPr lang="ru-RU" sz="1600" dirty="0">
                <a:latin typeface="Times New Roman" panose="02020603050405020304" pitchFamily="18" charset="0"/>
                <a:cs typeface="Times New Roman" panose="02020603050405020304" pitchFamily="18" charset="0"/>
              </a:rPr>
              <a:t>этом произведении автор с необычайной ясностью мысли обосновывает опасность современного положения России, стоящей на пороге принятия всеразрушающих буржуазно-либеральных доктрин «Великой» Французской революции, и «просвещенческого» идеала человека — борца за всесословное равноправие, плотскую свободу и утопическую идею земного всечеловеческого благоденствия. Актуальным же импульсом философско-исторических построений Леонтьева является его реакция на современное состояние европейской цивилизации, свидетельствующее о "разрушительном ходе современной истории". Свою позицию он определяет как "философскую ненависть к формам и духу новейшей европейской жизни"</a:t>
            </a:r>
          </a:p>
        </p:txBody>
      </p:sp>
      <p:pic>
        <p:nvPicPr>
          <p:cNvPr id="3" name="Рисунок 2"/>
          <p:cNvPicPr>
            <a:picLocks noChangeAspect="1"/>
          </p:cNvPicPr>
          <p:nvPr/>
        </p:nvPicPr>
        <p:blipFill>
          <a:blip r:embed="rId2"/>
          <a:stretch>
            <a:fillRect/>
          </a:stretch>
        </p:blipFill>
        <p:spPr>
          <a:xfrm>
            <a:off x="913447" y="1521327"/>
            <a:ext cx="2655414" cy="3591000"/>
          </a:xfrm>
          <a:prstGeom prst="rect">
            <a:avLst/>
          </a:prstGeom>
        </p:spPr>
      </p:pic>
    </p:spTree>
    <p:extLst>
      <p:ext uri="{BB962C8B-B14F-4D97-AF65-F5344CB8AC3E}">
        <p14:creationId xmlns:p14="http://schemas.microsoft.com/office/powerpoint/2010/main" val="18245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924791" y="1"/>
            <a:ext cx="10160791" cy="1309254"/>
          </a:xfrm>
        </p:spPr>
        <p:txBody>
          <a:bodyPr rtlCol="0">
            <a:normAutofit/>
          </a:bodyPr>
          <a:lstStyle/>
          <a:p>
            <a:r>
              <a:rPr lang="ru-RU" dirty="0" smtClean="0"/>
              <a:t>Архимандрит Рафаил. </a:t>
            </a:r>
            <a:endParaRPr lang="ru-RU" dirty="0"/>
          </a:p>
        </p:txBody>
      </p:sp>
      <p:sp>
        <p:nvSpPr>
          <p:cNvPr id="14" name="Объект 13"/>
          <p:cNvSpPr>
            <a:spLocks noGrp="1"/>
          </p:cNvSpPr>
          <p:nvPr>
            <p:ph idx="1"/>
          </p:nvPr>
        </p:nvSpPr>
        <p:spPr>
          <a:xfrm>
            <a:off x="3751118" y="1423555"/>
            <a:ext cx="7334464" cy="4675909"/>
          </a:xfrm>
        </p:spPr>
        <p:txBody>
          <a:bodyPr rtlCol="0">
            <a:normAutofit/>
          </a:bodyPr>
          <a:lstStyle/>
          <a:p>
            <a:pPr marL="0" indent="0" algn="just">
              <a:lnSpc>
                <a:spcPct val="150000"/>
              </a:lnSpc>
              <a:buNone/>
            </a:pPr>
            <a:r>
              <a:rPr lang="ru-RU" sz="1600" dirty="0" err="1">
                <a:latin typeface="Times New Roman" panose="02020603050405020304" pitchFamily="18" charset="0"/>
                <a:cs typeface="Times New Roman" panose="02020603050405020304" pitchFamily="18" charset="0"/>
              </a:rPr>
              <a:t>Архимандри́т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Рафаи́л</a:t>
            </a:r>
            <a:r>
              <a:rPr lang="ru-RU" sz="1600" dirty="0">
                <a:latin typeface="Times New Roman" panose="02020603050405020304" pitchFamily="18" charset="0"/>
                <a:cs typeface="Times New Roman" panose="02020603050405020304" pitchFamily="18" charset="0"/>
              </a:rPr>
              <a:t> — священнослужитель Грузинской православной церкви, архимандрит, духовный писатель. Автор множества книг о духовной жизни, книг и статей нравственного и аскетического характера, полемических сочинений, проповедей, а также воспоминаний о подвижниках благочестия, которых он лично </a:t>
            </a:r>
            <a:r>
              <a:rPr lang="ru-RU" sz="1600" dirty="0" smtClean="0">
                <a:latin typeface="Times New Roman" panose="02020603050405020304" pitchFamily="18" charset="0"/>
                <a:cs typeface="Times New Roman" panose="02020603050405020304" pitchFamily="18" charset="0"/>
              </a:rPr>
              <a:t>знал. Книги </a:t>
            </a:r>
            <a:r>
              <a:rPr lang="ru-RU" sz="1600" dirty="0">
                <a:latin typeface="Times New Roman" panose="02020603050405020304" pitchFamily="18" charset="0"/>
                <a:cs typeface="Times New Roman" panose="02020603050405020304" pitchFamily="18" charset="0"/>
              </a:rPr>
              <a:t>архимандрита Рафаила (Карелина) стали незаурядным явлением в современной православной литературе. В них разрешаются недоумения, с которыми человек сталкивается вне церкви и в самой церкви, исследуются пути, ведущие к Богу или уводящие от него, ставится диагноз современному миру и человеку и даются способы врачевания духовных </a:t>
            </a:r>
            <a:r>
              <a:rPr lang="ru-RU" sz="1600" dirty="0" smtClean="0">
                <a:latin typeface="Times New Roman" panose="02020603050405020304" pitchFamily="18" charset="0"/>
                <a:cs typeface="Times New Roman" panose="02020603050405020304" pitchFamily="18" charset="0"/>
              </a:rPr>
              <a:t>недугов. Давайте познакомимся с одной из них.</a:t>
            </a:r>
            <a:endParaRPr lang="ru-RU" sz="16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751021" y="1641764"/>
            <a:ext cx="2677352" cy="3782291"/>
          </a:xfrm>
          <a:prstGeom prst="rect">
            <a:avLst/>
          </a:prstGeom>
        </p:spPr>
      </p:pic>
    </p:spTree>
    <p:extLst>
      <p:ext uri="{BB962C8B-B14F-4D97-AF65-F5344CB8AC3E}">
        <p14:creationId xmlns:p14="http://schemas.microsoft.com/office/powerpoint/2010/main" val="172017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924791" y="1"/>
            <a:ext cx="10160791" cy="1309254"/>
          </a:xfrm>
        </p:spPr>
        <p:txBody>
          <a:bodyPr rtlCol="0">
            <a:normAutofit/>
          </a:bodyPr>
          <a:lstStyle/>
          <a:p>
            <a:r>
              <a:rPr lang="ru-RU" dirty="0" smtClean="0"/>
              <a:t>Архимандрит Рафаил. В поисках истины</a:t>
            </a:r>
            <a:endParaRPr lang="ru-RU" dirty="0"/>
          </a:p>
        </p:txBody>
      </p:sp>
      <p:sp>
        <p:nvSpPr>
          <p:cNvPr id="14" name="Объект 13"/>
          <p:cNvSpPr>
            <a:spLocks noGrp="1"/>
          </p:cNvSpPr>
          <p:nvPr>
            <p:ph idx="1"/>
          </p:nvPr>
        </p:nvSpPr>
        <p:spPr>
          <a:xfrm>
            <a:off x="3751118" y="1423555"/>
            <a:ext cx="7334464" cy="4675909"/>
          </a:xfrm>
        </p:spPr>
        <p:txBody>
          <a:bodyPr rtlCol="0">
            <a:normAutofit/>
          </a:bodyPr>
          <a:lstStyle/>
          <a:p>
            <a:pPr marL="0" indent="0" algn="just">
              <a:lnSpc>
                <a:spcPct val="150000"/>
              </a:lnSpc>
              <a:buNone/>
            </a:pPr>
            <a:r>
              <a:rPr lang="ru-RU" sz="1600" dirty="0">
                <a:latin typeface="Times New Roman" panose="02020603050405020304" pitchFamily="18" charset="0"/>
                <a:cs typeface="Times New Roman" panose="02020603050405020304" pitchFamily="18" charset="0"/>
              </a:rPr>
              <a:t>Когда заходит речь о творчестве архимандрита Рафаила (Карелина), то слово "писатель" по отношению к нему представляется все более </a:t>
            </a:r>
            <a:r>
              <a:rPr lang="ru-RU" sz="1600" dirty="0" smtClean="0">
                <a:latin typeface="Times New Roman" panose="02020603050405020304" pitchFamily="18" charset="0"/>
                <a:cs typeface="Times New Roman" panose="02020603050405020304" pitchFamily="18" charset="0"/>
              </a:rPr>
              <a:t>уместным. И </a:t>
            </a:r>
            <a:r>
              <a:rPr lang="ru-RU" sz="1600" dirty="0">
                <a:latin typeface="Times New Roman" panose="02020603050405020304" pitchFamily="18" charset="0"/>
                <a:cs typeface="Times New Roman" panose="02020603050405020304" pitchFamily="18" charset="0"/>
              </a:rPr>
              <a:t>не только потому, что за последние годы вышла в свет целая череда его книг, тиражи которых свидетельствуют об их востребованности как верующими, так и лишь находящимися на пути к вере людьми. Нет, сама форма изложения мыслей, литературный слог заставляют называть его именно </a:t>
            </a:r>
            <a:r>
              <a:rPr lang="ru-RU" sz="1600" dirty="0" smtClean="0">
                <a:latin typeface="Times New Roman" panose="02020603050405020304" pitchFamily="18" charset="0"/>
                <a:cs typeface="Times New Roman" panose="02020603050405020304" pitchFamily="18" charset="0"/>
              </a:rPr>
              <a:t>так. И </a:t>
            </a:r>
            <a:r>
              <a:rPr lang="ru-RU" sz="1600" dirty="0">
                <a:latin typeface="Times New Roman" panose="02020603050405020304" pitchFamily="18" charset="0"/>
                <a:cs typeface="Times New Roman" panose="02020603050405020304" pitchFamily="18" charset="0"/>
              </a:rPr>
              <a:t>вот новая работа нашего автора, новая для него не только по содержанию, но и по форме: это беседа духовника с его подопечными или с посетителями.</a:t>
            </a:r>
          </a:p>
          <a:p>
            <a:pPr marL="0" indent="0" algn="just">
              <a:lnSpc>
                <a:spcPct val="150000"/>
              </a:lnSpc>
              <a:buNone/>
            </a:pPr>
            <a:r>
              <a:rPr lang="ru-RU" sz="1600" dirty="0" smtClean="0">
                <a:latin typeface="Times New Roman" panose="02020603050405020304" pitchFamily="18" charset="0"/>
                <a:cs typeface="Times New Roman" panose="02020603050405020304" pitchFamily="18" charset="0"/>
              </a:rPr>
              <a:t>Сразу </a:t>
            </a:r>
            <a:r>
              <a:rPr lang="ru-RU" sz="1600" dirty="0">
                <a:latin typeface="Times New Roman" panose="02020603050405020304" pitchFamily="18" charset="0"/>
                <a:cs typeface="Times New Roman" panose="02020603050405020304" pitchFamily="18" charset="0"/>
              </a:rPr>
              <a:t>оговоримся: и духовник, и его посетители – лица не вымышленные, а реальные. Духовник – это сам отец Рафаил, посетители – люди, с которыми он говорил о различных сторонах их духовной жизни</a:t>
            </a:r>
          </a:p>
        </p:txBody>
      </p:sp>
      <p:pic>
        <p:nvPicPr>
          <p:cNvPr id="4" name="Рисунок 3"/>
          <p:cNvPicPr>
            <a:picLocks noChangeAspect="1"/>
          </p:cNvPicPr>
          <p:nvPr/>
        </p:nvPicPr>
        <p:blipFill>
          <a:blip r:embed="rId2"/>
          <a:stretch>
            <a:fillRect/>
          </a:stretch>
        </p:blipFill>
        <p:spPr>
          <a:xfrm>
            <a:off x="924791" y="1542085"/>
            <a:ext cx="2540318" cy="4120960"/>
          </a:xfrm>
          <a:prstGeom prst="rect">
            <a:avLst/>
          </a:prstGeom>
        </p:spPr>
      </p:pic>
    </p:spTree>
    <p:extLst>
      <p:ext uri="{BB962C8B-B14F-4D97-AF65-F5344CB8AC3E}">
        <p14:creationId xmlns:p14="http://schemas.microsoft.com/office/powerpoint/2010/main" val="329148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924791" y="1"/>
            <a:ext cx="10160791" cy="1309254"/>
          </a:xfrm>
        </p:spPr>
        <p:txBody>
          <a:bodyPr rtlCol="0">
            <a:normAutofit/>
          </a:bodyPr>
          <a:lstStyle/>
          <a:p>
            <a:r>
              <a:rPr lang="ru-RU" dirty="0"/>
              <a:t>Надежда Ионина. </a:t>
            </a:r>
            <a:r>
              <a:rPr lang="ru-RU" dirty="0" smtClean="0"/>
              <a:t>Православные </a:t>
            </a:r>
            <a:r>
              <a:rPr lang="ru-RU" dirty="0"/>
              <a:t>святыни </a:t>
            </a:r>
          </a:p>
        </p:txBody>
      </p:sp>
      <p:sp>
        <p:nvSpPr>
          <p:cNvPr id="14" name="Объект 13"/>
          <p:cNvSpPr>
            <a:spLocks noGrp="1"/>
          </p:cNvSpPr>
          <p:nvPr>
            <p:ph idx="1"/>
          </p:nvPr>
        </p:nvSpPr>
        <p:spPr>
          <a:xfrm>
            <a:off x="3751118" y="1423555"/>
            <a:ext cx="7334464" cy="4675909"/>
          </a:xfrm>
        </p:spPr>
        <p:txBody>
          <a:bodyPr rtlCol="0">
            <a:normAutofit lnSpcReduction="10000"/>
          </a:bodyPr>
          <a:lstStyle/>
          <a:p>
            <a:pPr marL="0" indent="0" algn="just">
              <a:lnSpc>
                <a:spcPct val="150000"/>
              </a:lnSpc>
              <a:buNone/>
            </a:pPr>
            <a:r>
              <a:rPr lang="ru-RU" sz="1600" dirty="0">
                <a:latin typeface="Times New Roman" panose="02020603050405020304" pitchFamily="18" charset="0"/>
                <a:cs typeface="Times New Roman" panose="02020603050405020304" pitchFamily="18" charset="0"/>
              </a:rPr>
              <a:t>Перед Вами одно из лучших изданий о христианстве – книга «Православные святыни» Надежды Иониной. В этом фолианте вы найдете полную информацию об исторических местах Иерусалима, Святой Земли, о том, как жили и подвизались угодники Божии. Узнаете о том, как умирали за веру Христову те, кто жил до начала веков. Здесь Вы обнаружите много ярких фактов о чудотворных иконах, православных монастырях, и о христианстве. Каждая история снабжена цветной иллюстрацией. Книга рассказывает о достопримечательностях Святой Земли, Святом граде Иерусалиме и его окрестностях, об известнейших православных храмах России, о знаменитых чудотворных иконах и святых угодниках Божиих. Читатель найдет здесь много интересных фактов из истории христианства, из жизни святых отцов и тех, кто боролся за православную веру.</a:t>
            </a:r>
          </a:p>
          <a:p>
            <a:pPr marL="0" indent="0" algn="just">
              <a:lnSpc>
                <a:spcPct val="150000"/>
              </a:lnSpc>
              <a:buNone/>
            </a:pP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841664" y="1444301"/>
            <a:ext cx="2734702" cy="3553725"/>
          </a:xfrm>
          <a:prstGeom prst="rect">
            <a:avLst/>
          </a:prstGeom>
        </p:spPr>
      </p:pic>
    </p:spTree>
    <p:extLst>
      <p:ext uri="{BB962C8B-B14F-4D97-AF65-F5344CB8AC3E}">
        <p14:creationId xmlns:p14="http://schemas.microsoft.com/office/powerpoint/2010/main" val="106010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924791" y="1"/>
            <a:ext cx="10160791" cy="1309254"/>
          </a:xfrm>
        </p:spPr>
        <p:txBody>
          <a:bodyPr rtlCol="0">
            <a:normAutofit/>
          </a:bodyPr>
          <a:lstStyle/>
          <a:p>
            <a:r>
              <a:rPr lang="ru-RU" dirty="0"/>
              <a:t>Духовное наследие святого </a:t>
            </a:r>
            <a:r>
              <a:rPr lang="ru-RU" dirty="0" err="1"/>
              <a:t>преподобноисповедника</a:t>
            </a:r>
            <a:r>
              <a:rPr lang="ru-RU" dirty="0"/>
              <a:t> Гавриила (</a:t>
            </a:r>
            <a:r>
              <a:rPr lang="ru-RU" dirty="0" err="1"/>
              <a:t>Игошкина</a:t>
            </a:r>
            <a:r>
              <a:rPr lang="ru-RU" dirty="0"/>
              <a:t>), архимандрита </a:t>
            </a:r>
            <a:r>
              <a:rPr lang="ru-RU" dirty="0" err="1"/>
              <a:t>Мелекесского</a:t>
            </a:r>
            <a:endParaRPr lang="ru-RU" dirty="0"/>
          </a:p>
        </p:txBody>
      </p:sp>
      <p:sp>
        <p:nvSpPr>
          <p:cNvPr id="14" name="Объект 13"/>
          <p:cNvSpPr>
            <a:spLocks noGrp="1"/>
          </p:cNvSpPr>
          <p:nvPr>
            <p:ph idx="1"/>
          </p:nvPr>
        </p:nvSpPr>
        <p:spPr>
          <a:xfrm>
            <a:off x="3740726" y="1423555"/>
            <a:ext cx="7429501" cy="5049981"/>
          </a:xfrm>
        </p:spPr>
        <p:txBody>
          <a:bodyPr rtlCol="0">
            <a:normAutofit fontScale="92500" lnSpcReduction="20000"/>
          </a:bodyPr>
          <a:lstStyle/>
          <a:p>
            <a:pPr marL="0" indent="0" algn="just">
              <a:lnSpc>
                <a:spcPct val="150000"/>
              </a:lnSpc>
              <a:buNone/>
            </a:pPr>
            <a:r>
              <a:rPr lang="ru-RU" sz="1600" dirty="0">
                <a:latin typeface="Times New Roman" panose="02020603050405020304" pitchFamily="18" charset="0"/>
                <a:cs typeface="Times New Roman" panose="02020603050405020304" pitchFamily="18" charset="0"/>
              </a:rPr>
              <a:t>Последние пять лет своей земной жизни архимандрит Гавриил посвятил написанию духовного наследия. Рукописи печатались на печатной машинке, раздавались и рассылались духовным чадам во все концы Советского Союза. Его рукописи верующие вновь перепечатывали и передавали из рук в </a:t>
            </a:r>
            <a:r>
              <a:rPr lang="ru-RU" sz="1600" dirty="0" smtClean="0">
                <a:latin typeface="Times New Roman" panose="02020603050405020304" pitchFamily="18" charset="0"/>
                <a:cs typeface="Times New Roman" panose="02020603050405020304" pitchFamily="18" charset="0"/>
              </a:rPr>
              <a:t>руки. Духовные </a:t>
            </a:r>
            <a:r>
              <a:rPr lang="ru-RU" sz="1600" dirty="0">
                <a:latin typeface="Times New Roman" panose="02020603050405020304" pitchFamily="18" charset="0"/>
                <a:cs typeface="Times New Roman" panose="02020603050405020304" pitchFamily="18" charset="0"/>
              </a:rPr>
              <a:t>повести отца Гавриила написаны простым языком. Они просты для чтения и понимания, но и глубоки для духовного назидания и укрепления веры Христовой. В них много житейских примеров с разъяснением, для духовного назидания. Благодаря этим повестям многие обратились к Господу и стали </a:t>
            </a:r>
            <a:r>
              <a:rPr lang="ru-RU" sz="1600" dirty="0" smtClean="0">
                <a:latin typeface="Times New Roman" panose="02020603050405020304" pitchFamily="18" charset="0"/>
                <a:cs typeface="Times New Roman" panose="02020603050405020304" pitchFamily="18" charset="0"/>
              </a:rPr>
              <a:t>православными. Книга </a:t>
            </a:r>
            <a:r>
              <a:rPr lang="ru-RU" sz="1600" dirty="0">
                <a:latin typeface="Times New Roman" panose="02020603050405020304" pitchFamily="18" charset="0"/>
                <a:cs typeface="Times New Roman" panose="02020603050405020304" pitchFamily="18" charset="0"/>
              </a:rPr>
              <a:t>Духовное наследие архимандрита Гавриила состоит из двух частей</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marL="0" indent="0" algn="just">
              <a:lnSpc>
                <a:spcPct val="150000"/>
              </a:lnSpc>
              <a:buNone/>
            </a:pPr>
            <a:r>
              <a:rPr lang="ru-RU" sz="1600" dirty="0">
                <a:latin typeface="Times New Roman" panose="02020603050405020304" pitchFamily="18" charset="0"/>
                <a:cs typeface="Times New Roman" panose="02020603050405020304" pitchFamily="18" charset="0"/>
              </a:rPr>
              <a:t>«Христианские предания и рассказы»</a:t>
            </a:r>
          </a:p>
          <a:p>
            <a:pPr marL="0" indent="0" algn="just">
              <a:lnSpc>
                <a:spcPct val="150000"/>
              </a:lnSpc>
              <a:buNone/>
            </a:pPr>
            <a:r>
              <a:rPr lang="ru-RU" sz="1600" dirty="0">
                <a:latin typeface="Times New Roman" panose="02020603050405020304" pitchFamily="18" charset="0"/>
                <a:cs typeface="Times New Roman" panose="02020603050405020304" pitchFamily="18" charset="0"/>
              </a:rPr>
              <a:t>«Загробная </a:t>
            </a:r>
            <a:r>
              <a:rPr lang="ru-RU" sz="1600" dirty="0" smtClean="0">
                <a:latin typeface="Times New Roman" panose="02020603050405020304" pitchFamily="18" charset="0"/>
                <a:cs typeface="Times New Roman" panose="02020603050405020304" pitchFamily="18" charset="0"/>
              </a:rPr>
              <a:t>жизнь»</a:t>
            </a:r>
          </a:p>
          <a:p>
            <a:pPr marL="0" indent="0" algn="just">
              <a:lnSpc>
                <a:spcPct val="150000"/>
              </a:lnSpc>
              <a:buNone/>
            </a:pPr>
            <a:r>
              <a:rPr lang="ru-RU" sz="1600" dirty="0">
                <a:latin typeface="Times New Roman" panose="02020603050405020304" pitchFamily="18" charset="0"/>
                <a:cs typeface="Times New Roman" panose="02020603050405020304" pitchFamily="18" charset="0"/>
              </a:rPr>
              <a:t>К</a:t>
            </a:r>
            <a:r>
              <a:rPr lang="ru-RU" sz="1600" dirty="0" smtClean="0">
                <a:latin typeface="Times New Roman" panose="02020603050405020304" pitchFamily="18" charset="0"/>
                <a:cs typeface="Times New Roman" panose="02020603050405020304" pitchFamily="18" charset="0"/>
              </a:rPr>
              <a:t>нига </a:t>
            </a:r>
            <a:r>
              <a:rPr lang="ru-RU" sz="1600" dirty="0">
                <a:latin typeface="Times New Roman" panose="02020603050405020304" pitchFamily="18" charset="0"/>
                <a:cs typeface="Times New Roman" panose="02020603050405020304" pitchFamily="18" charset="0"/>
              </a:rPr>
              <a:t>печатается с подлинных рукописей архимандрита Гавриила, предоставленных Валентиной Яковлевной </a:t>
            </a:r>
            <a:r>
              <a:rPr lang="ru-RU" sz="1600" dirty="0" err="1">
                <a:latin typeface="Times New Roman" panose="02020603050405020304" pitchFamily="18" charset="0"/>
                <a:cs typeface="Times New Roman" panose="02020603050405020304" pitchFamily="18" charset="0"/>
              </a:rPr>
              <a:t>Капкаевой</a:t>
            </a:r>
            <a:r>
              <a:rPr lang="ru-RU" sz="1600" dirty="0">
                <a:latin typeface="Times New Roman" panose="02020603050405020304" pitchFamily="18" charset="0"/>
                <a:cs typeface="Times New Roman" panose="02020603050405020304" pitchFamily="18" charset="0"/>
              </a:rPr>
              <a:t> – хранительницей личного архива святого, проживающей в г. Димитровграде.</a:t>
            </a:r>
          </a:p>
        </p:txBody>
      </p:sp>
      <p:pic>
        <p:nvPicPr>
          <p:cNvPr id="3" name="Рисунок 2"/>
          <p:cNvPicPr>
            <a:picLocks noChangeAspect="1"/>
          </p:cNvPicPr>
          <p:nvPr/>
        </p:nvPicPr>
        <p:blipFill>
          <a:blip r:embed="rId2"/>
          <a:stretch>
            <a:fillRect/>
          </a:stretch>
        </p:blipFill>
        <p:spPr>
          <a:xfrm>
            <a:off x="317552" y="1506682"/>
            <a:ext cx="3182606" cy="4447309"/>
          </a:xfrm>
          <a:prstGeom prst="rect">
            <a:avLst/>
          </a:prstGeom>
        </p:spPr>
      </p:pic>
    </p:spTree>
    <p:extLst>
      <p:ext uri="{BB962C8B-B14F-4D97-AF65-F5344CB8AC3E}">
        <p14:creationId xmlns:p14="http://schemas.microsoft.com/office/powerpoint/2010/main" val="312367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924791" y="1"/>
            <a:ext cx="10160791" cy="1309254"/>
          </a:xfrm>
        </p:spPr>
        <p:txBody>
          <a:bodyPr rtlCol="0">
            <a:normAutofit/>
          </a:bodyPr>
          <a:lstStyle/>
          <a:p>
            <a:r>
              <a:rPr lang="ru-RU" dirty="0" smtClean="0"/>
              <a:t>Светлана </a:t>
            </a:r>
            <a:r>
              <a:rPr lang="ru-RU" dirty="0" err="1" smtClean="0"/>
              <a:t>Рудзиевская</a:t>
            </a:r>
            <a:r>
              <a:rPr lang="ru-RU" dirty="0" smtClean="0"/>
              <a:t>. Православный храм</a:t>
            </a:r>
            <a:endParaRPr lang="ru-RU" dirty="0"/>
          </a:p>
        </p:txBody>
      </p:sp>
      <p:sp>
        <p:nvSpPr>
          <p:cNvPr id="14" name="Объект 13"/>
          <p:cNvSpPr>
            <a:spLocks noGrp="1"/>
          </p:cNvSpPr>
          <p:nvPr>
            <p:ph idx="1"/>
          </p:nvPr>
        </p:nvSpPr>
        <p:spPr>
          <a:xfrm>
            <a:off x="3740726" y="1423555"/>
            <a:ext cx="7429501" cy="5049981"/>
          </a:xfrm>
        </p:spPr>
        <p:txBody>
          <a:bodyPr rtlCol="0">
            <a:normAutofit/>
          </a:bodyPr>
          <a:lstStyle/>
          <a:p>
            <a:pPr marL="0" indent="0" algn="just">
              <a:lnSpc>
                <a:spcPct val="150000"/>
              </a:lnSpc>
              <a:buNone/>
            </a:pPr>
            <a:r>
              <a:rPr lang="ru-RU" sz="1600" dirty="0" smtClean="0">
                <a:latin typeface="Times New Roman" panose="02020603050405020304" pitchFamily="18" charset="0"/>
                <a:cs typeface="Times New Roman" panose="02020603050405020304" pitchFamily="18" charset="0"/>
              </a:rPr>
              <a:t>Энциклопедия « Православный храм» ответит </a:t>
            </a:r>
            <a:r>
              <a:rPr lang="ru-RU" sz="1600" dirty="0">
                <a:latin typeface="Times New Roman" panose="02020603050405020304" pitchFamily="18" charset="0"/>
                <a:cs typeface="Times New Roman" panose="02020603050405020304" pitchFamily="18" charset="0"/>
              </a:rPr>
              <a:t>на многие вопросы, которые возникают у приходящих в церковь: как правильно поставить свечу, как подавать записки о здравии и об упокоении, как обращаться к батюшке. Мы расскажем вам об архитектуре храма и его внутреннем строении, о богослужениях, атрибути­ке и символике храма, о православных иконах и двунадеся­тых праздниках христианства. Перелистывая страницы этой книги, вглядываясь в образы святых, думая о прочитанном, вы обретете духовный компас, который поможет найти верную дорогу в жизни</a:t>
            </a:r>
            <a:r>
              <a:rPr lang="ru-RU" sz="1600" dirty="0" smtClean="0">
                <a:latin typeface="Times New Roman" panose="02020603050405020304" pitchFamily="18" charset="0"/>
                <a:cs typeface="Times New Roman" panose="02020603050405020304" pitchFamily="18" charset="0"/>
              </a:rPr>
              <a:t>.. </a:t>
            </a:r>
          </a:p>
          <a:p>
            <a:pPr marL="0" indent="0" algn="just">
              <a:lnSpc>
                <a:spcPct val="150000"/>
              </a:lnSpc>
              <a:buNone/>
            </a:pPr>
            <a:endParaRPr lang="ru-RU" sz="16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599195" y="1610591"/>
            <a:ext cx="2789184" cy="3771901"/>
          </a:xfrm>
          <a:prstGeom prst="rect">
            <a:avLst/>
          </a:prstGeom>
        </p:spPr>
      </p:pic>
    </p:spTree>
    <p:extLst>
      <p:ext uri="{BB962C8B-B14F-4D97-AF65-F5344CB8AC3E}">
        <p14:creationId xmlns:p14="http://schemas.microsoft.com/office/powerpoint/2010/main" val="207394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lstStyle/>
          <a:p>
            <a:pPr rtl="0"/>
            <a:r>
              <a:rPr lang="ru-RU" dirty="0" smtClean="0"/>
              <a:t>Алексей Осипов</a:t>
            </a:r>
            <a:endParaRPr lang="ru-RU" dirty="0"/>
          </a:p>
        </p:txBody>
      </p:sp>
      <p:sp>
        <p:nvSpPr>
          <p:cNvPr id="14" name="Объект 13"/>
          <p:cNvSpPr>
            <a:spLocks noGrp="1"/>
          </p:cNvSpPr>
          <p:nvPr>
            <p:ph idx="1"/>
          </p:nvPr>
        </p:nvSpPr>
        <p:spPr>
          <a:xfrm>
            <a:off x="1278082" y="1600200"/>
            <a:ext cx="6993082" cy="4301836"/>
          </a:xfrm>
        </p:spPr>
        <p:txBody>
          <a:bodyPr rtlCol="0">
            <a:normAutofit lnSpcReduction="10000"/>
          </a:bodyPr>
          <a:lstStyle/>
          <a:p>
            <a:pPr marL="0" indent="0" algn="just" rtl="0">
              <a:lnSpc>
                <a:spcPct val="150000"/>
              </a:lnSpc>
              <a:buNone/>
            </a:pPr>
            <a:r>
              <a:rPr lang="ru-RU" sz="1500" dirty="0" smtClean="0">
                <a:latin typeface="Times New Roman" panose="02020603050405020304" pitchFamily="18" charset="0"/>
                <a:cs typeface="Times New Roman" panose="02020603050405020304" pitchFamily="18" charset="0"/>
              </a:rPr>
              <a:t>Алексей Ильич Осипов-доктор богословия, заслуженный профессор Московской православной духовной академии, где преподает уже более полувека, воспитав за это время не одно поколение священнослужителей Русской Православной Церкви. Его книги издаются огромными тиражами. Алексей Осипов </a:t>
            </a:r>
            <a:r>
              <a:rPr lang="ru-RU" sz="1500" dirty="0">
                <a:latin typeface="Times New Roman" panose="02020603050405020304" pitchFamily="18" charset="0"/>
                <a:cs typeface="Times New Roman" panose="02020603050405020304" pitchFamily="18" charset="0"/>
              </a:rPr>
              <a:t>– выдающийся богослов современности, который простыми словами может рассказать, казалось бы, об очень сложных вещах без лишней назойливой патетики. Оттого его легко слушать и читать, а вместе с услышанным и прочитанным приходит глубинное понимание Бога, а также осознание, что все религии, в сущности, сводятся к одному и тому же постулату: Боге – есть любовь и он не где-то за горизонтом, а внутри каждого человека. </a:t>
            </a:r>
            <a:r>
              <a:rPr lang="ru-RU" sz="1500" dirty="0" smtClean="0">
                <a:latin typeface="Times New Roman" panose="02020603050405020304" pitchFamily="18" charset="0"/>
                <a:cs typeface="Times New Roman" panose="02020603050405020304" pitchFamily="18" charset="0"/>
              </a:rPr>
              <a:t>Его книги– это кладезь </a:t>
            </a:r>
            <a:r>
              <a:rPr lang="ru-RU" sz="1500" dirty="0">
                <a:latin typeface="Times New Roman" panose="02020603050405020304" pitchFamily="18" charset="0"/>
                <a:cs typeface="Times New Roman" panose="02020603050405020304" pitchFamily="18" charset="0"/>
              </a:rPr>
              <a:t>мудрости, откуда </a:t>
            </a:r>
            <a:r>
              <a:rPr lang="ru-RU" sz="1500" dirty="0" smtClean="0">
                <a:latin typeface="Times New Roman" panose="02020603050405020304" pitchFamily="18" charset="0"/>
                <a:cs typeface="Times New Roman" panose="02020603050405020304" pitchFamily="18" charset="0"/>
              </a:rPr>
              <a:t>можно черпнуть множество </a:t>
            </a:r>
            <a:r>
              <a:rPr lang="ru-RU" sz="1500" dirty="0">
                <a:latin typeface="Times New Roman" panose="02020603050405020304" pitchFamily="18" charset="0"/>
                <a:cs typeface="Times New Roman" panose="02020603050405020304" pitchFamily="18" charset="0"/>
              </a:rPr>
              <a:t>глубокомысленных цитат и долго </a:t>
            </a:r>
            <a:r>
              <a:rPr lang="ru-RU" sz="1500" dirty="0" smtClean="0">
                <a:latin typeface="Times New Roman" panose="02020603050405020304" pitchFamily="18" charset="0"/>
                <a:cs typeface="Times New Roman" panose="02020603050405020304" pitchFamily="18" charset="0"/>
              </a:rPr>
              <a:t>размышлять </a:t>
            </a:r>
            <a:r>
              <a:rPr lang="ru-RU" sz="1500" dirty="0">
                <a:latin typeface="Times New Roman" panose="02020603050405020304" pitchFamily="18" charset="0"/>
                <a:cs typeface="Times New Roman" panose="02020603050405020304" pitchFamily="18" charset="0"/>
              </a:rPr>
              <a:t>над прочитанным</a:t>
            </a:r>
            <a:r>
              <a:rPr lang="ru-RU" sz="1500" dirty="0" smtClean="0">
                <a:latin typeface="Times New Roman" panose="02020603050405020304" pitchFamily="18" charset="0"/>
                <a:cs typeface="Times New Roman" panose="02020603050405020304" pitchFamily="18" charset="0"/>
              </a:rPr>
              <a:t>.</a:t>
            </a:r>
          </a:p>
          <a:p>
            <a:pPr marL="0" indent="0" algn="just">
              <a:lnSpc>
                <a:spcPct val="150000"/>
              </a:lnSpc>
              <a:buNone/>
            </a:pPr>
            <a:r>
              <a:rPr lang="ru-RU" sz="1500" dirty="0" smtClean="0">
                <a:latin typeface="Times New Roman" panose="02020603050405020304" pitchFamily="18" charset="0"/>
                <a:cs typeface="Times New Roman" panose="02020603050405020304" pitchFamily="18" charset="0"/>
              </a:rPr>
              <a:t>Давайте познакомимся с книгами этого автора поближе.</a:t>
            </a:r>
          </a:p>
          <a:p>
            <a:pPr marL="0" indent="0">
              <a:buNone/>
            </a:pPr>
            <a:endParaRPr lang="ru-RU" sz="16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8551718" y="1600200"/>
            <a:ext cx="3023755" cy="4543894"/>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lstStyle/>
          <a:p>
            <a:pPr rtl="0"/>
            <a:r>
              <a:rPr lang="ru-RU" dirty="0" smtClean="0"/>
              <a:t>Алексей </a:t>
            </a:r>
            <a:r>
              <a:rPr lang="ru-RU" dirty="0" err="1" smtClean="0"/>
              <a:t>Осипов.Бог</a:t>
            </a:r>
            <a:endParaRPr lang="ru-RU" dirty="0"/>
          </a:p>
        </p:txBody>
      </p:sp>
      <p:sp>
        <p:nvSpPr>
          <p:cNvPr id="14" name="Объект 13"/>
          <p:cNvSpPr>
            <a:spLocks noGrp="1"/>
          </p:cNvSpPr>
          <p:nvPr>
            <p:ph idx="1"/>
          </p:nvPr>
        </p:nvSpPr>
        <p:spPr>
          <a:xfrm>
            <a:off x="3429000" y="1537855"/>
            <a:ext cx="7656581" cy="4727863"/>
          </a:xfrm>
        </p:spPr>
        <p:txBody>
          <a:bodyPr rtlCol="0">
            <a:normAutofit/>
          </a:bodyPr>
          <a:lstStyle/>
          <a:p>
            <a:pPr marL="0" indent="0" algn="just">
              <a:lnSpc>
                <a:spcPct val="150000"/>
              </a:lnSpc>
              <a:buNone/>
            </a:pPr>
            <a:r>
              <a:rPr lang="ru-RU" sz="1500" dirty="0" smtClean="0">
                <a:latin typeface="Times New Roman" panose="02020603050405020304" pitchFamily="18" charset="0"/>
                <a:cs typeface="Times New Roman" panose="02020603050405020304" pitchFamily="18" charset="0"/>
              </a:rPr>
              <a:t>«Как </a:t>
            </a:r>
            <a:r>
              <a:rPr lang="ru-RU" sz="1500" dirty="0">
                <a:latin typeface="Times New Roman" panose="02020603050405020304" pitchFamily="18" charset="0"/>
                <a:cs typeface="Times New Roman" panose="02020603050405020304" pitchFamily="18" charset="0"/>
              </a:rPr>
              <a:t>возникла идея Бога? Может быть, это чья-то выдумка, которой заразилось всё человечество, или Он действительно есть и Его видели? Почему люди всегда верили в </a:t>
            </a:r>
            <a:r>
              <a:rPr lang="ru-RU" sz="1500" dirty="0" smtClean="0">
                <a:latin typeface="Times New Roman" panose="02020603050405020304" pitchFamily="18" charset="0"/>
                <a:cs typeface="Times New Roman" panose="02020603050405020304" pitchFamily="18" charset="0"/>
              </a:rPr>
              <a:t>Него? Некоторые </a:t>
            </a:r>
            <a:r>
              <a:rPr lang="ru-RU" sz="1500" dirty="0">
                <a:latin typeface="Times New Roman" panose="02020603050405020304" pitchFamily="18" charset="0"/>
                <a:cs typeface="Times New Roman" panose="02020603050405020304" pitchFamily="18" charset="0"/>
              </a:rPr>
              <a:t>говорят, что религия возникала постепенно в силу разных факторов. </a:t>
            </a:r>
            <a:r>
              <a:rPr lang="ru-RU" sz="1500" dirty="0" smtClean="0">
                <a:latin typeface="Times New Roman" panose="02020603050405020304" pitchFamily="18" charset="0"/>
                <a:cs typeface="Times New Roman" panose="02020603050405020304" pitchFamily="18" charset="0"/>
              </a:rPr>
              <a:t>Так </a:t>
            </a:r>
            <a:r>
              <a:rPr lang="ru-RU" sz="1500" dirty="0">
                <a:latin typeface="Times New Roman" panose="02020603050405020304" pitchFamily="18" charset="0"/>
                <a:cs typeface="Times New Roman" panose="02020603050405020304" pitchFamily="18" charset="0"/>
              </a:rPr>
              <a:t>со временем в сознании отдельных людей и целых племён возникала </a:t>
            </a:r>
            <a:r>
              <a:rPr lang="ru-RU" sz="1500" dirty="0" smtClean="0">
                <a:latin typeface="Times New Roman" panose="02020603050405020304" pitchFamily="18" charset="0"/>
                <a:cs typeface="Times New Roman" panose="02020603050405020304" pitchFamily="18" charset="0"/>
              </a:rPr>
              <a:t>религия. Однако </a:t>
            </a:r>
            <a:r>
              <a:rPr lang="ru-RU" sz="1500" dirty="0">
                <a:latin typeface="Times New Roman" panose="02020603050405020304" pitchFamily="18" charset="0"/>
                <a:cs typeface="Times New Roman" panose="02020603050405020304" pitchFamily="18" charset="0"/>
              </a:rPr>
              <a:t>эта идея постепенности не объясняет факта всеобщей религиозности в мире. </a:t>
            </a:r>
            <a:r>
              <a:rPr lang="ru-RU" sz="1500" dirty="0" smtClean="0">
                <a:latin typeface="Times New Roman" panose="02020603050405020304" pitchFamily="18" charset="0"/>
                <a:cs typeface="Times New Roman" panose="02020603050405020304" pitchFamily="18" charset="0"/>
              </a:rPr>
              <a:t>К </a:t>
            </a:r>
            <a:r>
              <a:rPr lang="ru-RU" sz="1500" dirty="0">
                <a:latin typeface="Times New Roman" panose="02020603050405020304" pitchFamily="18" charset="0"/>
                <a:cs typeface="Times New Roman" panose="02020603050405020304" pitchFamily="18" charset="0"/>
              </a:rPr>
              <a:t>тому же все попытки найти в доступном исторической науке времени какой-либо атеистический народ или хотя бы небольшое племя не увенчались успехом. Более того, даже на фоне быстрого развития науки по настоящее время подавляющее число землян, среди которых множество учёных и философов, по-прежнему верит в существование Высшего Разума, Бога. Следовательно, причиной религиозности является не невежество, а что-то другое. Есть о чём </a:t>
            </a:r>
            <a:r>
              <a:rPr lang="ru-RU" sz="1500" dirty="0" smtClean="0">
                <a:latin typeface="Times New Roman" panose="02020603050405020304" pitchFamily="18" charset="0"/>
                <a:cs typeface="Times New Roman" panose="02020603050405020304" pitchFamily="18" charset="0"/>
              </a:rPr>
              <a:t>задуматься»</a:t>
            </a:r>
          </a:p>
          <a:p>
            <a:pPr marL="0" indent="0">
              <a:buNone/>
            </a:pPr>
            <a:endParaRPr lang="ru-RU" sz="1600" dirty="0">
              <a:latin typeface="Times New Roman" panose="02020603050405020304" pitchFamily="18" charset="0"/>
              <a:cs typeface="Times New Roman" panose="02020603050405020304" pitchFamily="18" charset="0"/>
            </a:endParaRPr>
          </a:p>
          <a:p>
            <a:pPr marL="0" indent="0">
              <a:buNone/>
            </a:pPr>
            <a:endParaRPr lang="ru-RU" sz="1600" dirty="0" smtClean="0">
              <a:latin typeface="Times New Roman" panose="02020603050405020304" pitchFamily="18" charset="0"/>
              <a:cs typeface="Times New Roman" panose="02020603050405020304" pitchFamily="18" charset="0"/>
            </a:endParaRPr>
          </a:p>
          <a:p>
            <a:pPr marL="0" indent="0">
              <a:buNone/>
            </a:pPr>
            <a:endParaRPr lang="ru-RU" sz="1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10308" y="1537855"/>
            <a:ext cx="2532729" cy="3990108"/>
          </a:xfrm>
          <a:prstGeom prst="rect">
            <a:avLst/>
          </a:prstGeom>
        </p:spPr>
      </p:pic>
    </p:spTree>
    <p:extLst>
      <p:ext uri="{BB962C8B-B14F-4D97-AF65-F5344CB8AC3E}">
        <p14:creationId xmlns:p14="http://schemas.microsoft.com/office/powerpoint/2010/main" val="364925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lstStyle/>
          <a:p>
            <a:pPr rtl="0"/>
            <a:r>
              <a:rPr lang="ru-RU" dirty="0" smtClean="0"/>
              <a:t>Алексей </a:t>
            </a:r>
            <a:r>
              <a:rPr lang="ru-RU" dirty="0" err="1" smtClean="0"/>
              <a:t>Осипов.Любовь</a:t>
            </a:r>
            <a:r>
              <a:rPr lang="ru-RU" dirty="0" smtClean="0"/>
              <a:t>, брак, семья.</a:t>
            </a:r>
            <a:endParaRPr lang="ru-RU" dirty="0"/>
          </a:p>
        </p:txBody>
      </p:sp>
      <p:sp>
        <p:nvSpPr>
          <p:cNvPr id="14" name="Объект 13"/>
          <p:cNvSpPr>
            <a:spLocks noGrp="1"/>
          </p:cNvSpPr>
          <p:nvPr>
            <p:ph idx="1"/>
          </p:nvPr>
        </p:nvSpPr>
        <p:spPr>
          <a:xfrm>
            <a:off x="3429000" y="1537855"/>
            <a:ext cx="7656581" cy="4727863"/>
          </a:xfrm>
        </p:spPr>
        <p:txBody>
          <a:bodyPr rtlCol="0">
            <a:normAutofit/>
          </a:bodyPr>
          <a:lstStyle/>
          <a:p>
            <a:pPr marL="0" indent="0" algn="just">
              <a:lnSpc>
                <a:spcPct val="150000"/>
              </a:lnSpc>
              <a:buNone/>
            </a:pPr>
            <a:r>
              <a:rPr lang="ru-RU" sz="1500" dirty="0" smtClean="0">
                <a:latin typeface="Times New Roman" panose="02020603050405020304" pitchFamily="18" charset="0"/>
                <a:cs typeface="Times New Roman" panose="02020603050405020304" pitchFamily="18" charset="0"/>
              </a:rPr>
              <a:t>«</a:t>
            </a:r>
            <a:r>
              <a:rPr lang="ru-RU" sz="1500" dirty="0">
                <a:latin typeface="Times New Roman" panose="02020603050405020304" pitchFamily="18" charset="0"/>
                <a:cs typeface="Times New Roman" panose="02020603050405020304" pitchFamily="18" charset="0"/>
              </a:rPr>
              <a:t>Любовь, брак и семья» — тема, охватывающая, можно сказать, самую сердцевину земной, </a:t>
            </a:r>
            <a:r>
              <a:rPr lang="ru-RU" sz="1500" dirty="0" smtClean="0">
                <a:latin typeface="Times New Roman" panose="02020603050405020304" pitchFamily="18" charset="0"/>
                <a:cs typeface="Times New Roman" panose="02020603050405020304" pitchFamily="18" charset="0"/>
              </a:rPr>
              <a:t>«горизонтальной» </a:t>
            </a:r>
            <a:r>
              <a:rPr lang="ru-RU" sz="1500" dirty="0">
                <a:latin typeface="Times New Roman" panose="02020603050405020304" pitchFamily="18" charset="0"/>
                <a:cs typeface="Times New Roman" panose="02020603050405020304" pitchFamily="18" charset="0"/>
              </a:rPr>
              <a:t>стороны жизни человека, в современных условиях приобретающая особенную остроту. </a:t>
            </a:r>
            <a:r>
              <a:rPr lang="ru-RU" sz="1500" dirty="0" smtClean="0">
                <a:latin typeface="Times New Roman" panose="02020603050405020304" pitchFamily="18" charset="0"/>
                <a:cs typeface="Times New Roman" panose="02020603050405020304" pitchFamily="18" charset="0"/>
              </a:rPr>
              <a:t>«Горизонтальность» </a:t>
            </a:r>
            <a:r>
              <a:rPr lang="ru-RU" sz="1500" dirty="0">
                <a:latin typeface="Times New Roman" panose="02020603050405020304" pitchFamily="18" charset="0"/>
                <a:cs typeface="Times New Roman" panose="02020603050405020304" pitchFamily="18" charset="0"/>
              </a:rPr>
              <a:t>эта может восходить к полноте единства в браке, но может и погружаться в глубины распущенности, противоестественности и измен. Эти векторы в огромной степени определяются уже в юные годы жизни человека. Известный русский философ конца XIX века Владимир Соловьев очень точно заметил: </a:t>
            </a:r>
            <a:r>
              <a:rPr lang="ru-RU" sz="1500" dirty="0" smtClean="0">
                <a:latin typeface="Times New Roman" panose="02020603050405020304" pitchFamily="18" charset="0"/>
                <a:cs typeface="Times New Roman" panose="02020603050405020304" pitchFamily="18" charset="0"/>
              </a:rPr>
              <a:t>«И </a:t>
            </a:r>
            <a:r>
              <a:rPr lang="ru-RU" sz="1500" dirty="0">
                <a:latin typeface="Times New Roman" panose="02020603050405020304" pitchFamily="18" charset="0"/>
                <a:cs typeface="Times New Roman" panose="02020603050405020304" pitchFamily="18" charset="0"/>
              </a:rPr>
              <a:t>ад, и Земля, и Небо с особым вниманием следят за человеком в ту роковую пору, когда в него вселяется </a:t>
            </a:r>
            <a:r>
              <a:rPr lang="ru-RU" sz="1500" dirty="0" smtClean="0">
                <a:latin typeface="Times New Roman" panose="02020603050405020304" pitchFamily="18" charset="0"/>
                <a:cs typeface="Times New Roman" panose="02020603050405020304" pitchFamily="18" charset="0"/>
              </a:rPr>
              <a:t>Эрос». </a:t>
            </a:r>
            <a:r>
              <a:rPr lang="ru-RU" sz="1500" dirty="0">
                <a:latin typeface="Times New Roman" panose="02020603050405020304" pitchFamily="18" charset="0"/>
                <a:cs typeface="Times New Roman" panose="02020603050405020304" pitchFamily="18" charset="0"/>
              </a:rPr>
              <a:t>Эрос — античный бог любви. Но почему время, когда в человека </a:t>
            </a:r>
            <a:r>
              <a:rPr lang="ru-RU" sz="1500" dirty="0" smtClean="0">
                <a:latin typeface="Times New Roman" panose="02020603050405020304" pitchFamily="18" charset="0"/>
                <a:cs typeface="Times New Roman" panose="02020603050405020304" pitchFamily="18" charset="0"/>
              </a:rPr>
              <a:t>«вселяется Эрос», </a:t>
            </a:r>
            <a:r>
              <a:rPr lang="ru-RU" sz="1500" dirty="0">
                <a:latin typeface="Times New Roman" panose="02020603050405020304" pitchFamily="18" charset="0"/>
                <a:cs typeface="Times New Roman" panose="02020603050405020304" pitchFamily="18" charset="0"/>
              </a:rPr>
              <a:t>философ назвал </a:t>
            </a:r>
            <a:r>
              <a:rPr lang="ru-RU" sz="1500" dirty="0" smtClean="0">
                <a:latin typeface="Times New Roman" panose="02020603050405020304" pitchFamily="18" charset="0"/>
                <a:cs typeface="Times New Roman" panose="02020603050405020304" pitchFamily="18" charset="0"/>
              </a:rPr>
              <a:t>«роковым».</a:t>
            </a:r>
          </a:p>
          <a:p>
            <a:pPr marL="0" indent="0">
              <a:buNone/>
            </a:pPr>
            <a:endParaRPr lang="ru-RU" sz="16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466472" y="1537855"/>
            <a:ext cx="2962528" cy="4451888"/>
          </a:xfrm>
          <a:prstGeom prst="rect">
            <a:avLst/>
          </a:prstGeom>
        </p:spPr>
      </p:pic>
    </p:spTree>
    <p:extLst>
      <p:ext uri="{BB962C8B-B14F-4D97-AF65-F5344CB8AC3E}">
        <p14:creationId xmlns:p14="http://schemas.microsoft.com/office/powerpoint/2010/main" val="142622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lstStyle/>
          <a:p>
            <a:pPr rtl="0"/>
            <a:r>
              <a:rPr lang="ru-RU" dirty="0" smtClean="0"/>
              <a:t>Алексей Осипов. Из времени- в вечность: посмертная жизнь души</a:t>
            </a:r>
            <a:endParaRPr lang="ru-RU" dirty="0"/>
          </a:p>
        </p:txBody>
      </p:sp>
      <p:sp>
        <p:nvSpPr>
          <p:cNvPr id="14" name="Объект 13"/>
          <p:cNvSpPr>
            <a:spLocks noGrp="1"/>
          </p:cNvSpPr>
          <p:nvPr>
            <p:ph idx="1"/>
          </p:nvPr>
        </p:nvSpPr>
        <p:spPr>
          <a:xfrm>
            <a:off x="3564082" y="1402773"/>
            <a:ext cx="7521500" cy="4696691"/>
          </a:xfrm>
        </p:spPr>
        <p:txBody>
          <a:bodyPr rtlCol="0">
            <a:normAutofit fontScale="92500"/>
          </a:bodyPr>
          <a:lstStyle/>
          <a:p>
            <a:pPr marL="0" indent="0" algn="just">
              <a:lnSpc>
                <a:spcPct val="150000"/>
              </a:lnSpc>
              <a:buNone/>
            </a:pPr>
            <a:r>
              <a:rPr lang="ru-RU" sz="1600" dirty="0" smtClean="0">
                <a:latin typeface="Times New Roman" panose="02020603050405020304" pitchFamily="18" charset="0"/>
                <a:cs typeface="Times New Roman" panose="02020603050405020304" pitchFamily="18" charset="0"/>
              </a:rPr>
              <a:t>Книга </a:t>
            </a:r>
            <a:r>
              <a:rPr lang="ru-RU" sz="1600" dirty="0">
                <a:latin typeface="Times New Roman" panose="02020603050405020304" pitchFamily="18" charset="0"/>
                <a:cs typeface="Times New Roman" panose="02020603050405020304" pitchFamily="18" charset="0"/>
              </a:rPr>
              <a:t>рассматривает один из самых сложных и жизненно важных вопросов бытия: что ожидает человека в вечности? Многочисленные свидетельства святых Отцов Церкви, ее соборы и литургическое предание говорят о парадоксальном ответе Церкви на этот вопрос. Она не осудила учения ни Отцов, говорящих о бесконечности адских мучений грешников, ни Отцов, утверждавших об исполнении во Христе творческого замысла Божия о человеке, когда будет Бог все во всем (1Кор. 15,28). Таким образом, Церковь по целому ряду причин оставила этот вопрос тайной вечной жизни, но, предупредив, устами святых, «что хотя геенна и подлежит ограничению, весьма страшен вкус пребывания в ней, и за пределами нашего познания – степень страдания в ней</a:t>
            </a:r>
            <a:r>
              <a:rPr lang="ru-RU" sz="1600" dirty="0" smtClean="0">
                <a:latin typeface="Times New Roman" panose="02020603050405020304" pitchFamily="18" charset="0"/>
                <a:cs typeface="Times New Roman" panose="02020603050405020304" pitchFamily="18" charset="0"/>
              </a:rPr>
              <a:t>».</a:t>
            </a:r>
          </a:p>
          <a:p>
            <a:pPr marL="0" indent="0" algn="just">
              <a:lnSpc>
                <a:spcPct val="150000"/>
              </a:lnSpc>
              <a:buNone/>
            </a:pPr>
            <a:r>
              <a:rPr lang="ru-RU" sz="1600" dirty="0" err="1" smtClean="0">
                <a:latin typeface="Times New Roman" panose="02020603050405020304" pitchFamily="18" charset="0"/>
                <a:cs typeface="Times New Roman" panose="02020603050405020304" pitchFamily="18" charset="0"/>
              </a:rPr>
              <a:t>Схиархимандрит</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Илий  (Ноздрин): „Наша жизнь, устроенная Премудростью Божией, так великолепна, так прекрасна и многообразна, но, однако, так коротка, и сам разум, не много рассуждая, ищет вечного. А данный труд в этой книге свидетельствует о вечном“.</a:t>
            </a:r>
          </a:p>
        </p:txBody>
      </p:sp>
      <p:pic>
        <p:nvPicPr>
          <p:cNvPr id="4" name="Рисунок 3"/>
          <p:cNvPicPr>
            <a:picLocks noChangeAspect="1"/>
          </p:cNvPicPr>
          <p:nvPr/>
        </p:nvPicPr>
        <p:blipFill>
          <a:blip r:embed="rId2"/>
          <a:stretch>
            <a:fillRect/>
          </a:stretch>
        </p:blipFill>
        <p:spPr>
          <a:xfrm>
            <a:off x="644236" y="1624653"/>
            <a:ext cx="2660073" cy="4048573"/>
          </a:xfrm>
          <a:prstGeom prst="rect">
            <a:avLst/>
          </a:prstGeom>
        </p:spPr>
      </p:pic>
    </p:spTree>
    <p:extLst>
      <p:ext uri="{BB962C8B-B14F-4D97-AF65-F5344CB8AC3E}">
        <p14:creationId xmlns:p14="http://schemas.microsoft.com/office/powerpoint/2010/main" val="371490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lstStyle/>
          <a:p>
            <a:pPr rtl="0"/>
            <a:r>
              <a:rPr lang="ru-RU" dirty="0" smtClean="0"/>
              <a:t>Алексей Осипов. Таинство Крещения</a:t>
            </a:r>
            <a:endParaRPr lang="ru-RU" dirty="0"/>
          </a:p>
        </p:txBody>
      </p:sp>
      <p:sp>
        <p:nvSpPr>
          <p:cNvPr id="14" name="Объект 13"/>
          <p:cNvSpPr>
            <a:spLocks noGrp="1"/>
          </p:cNvSpPr>
          <p:nvPr>
            <p:ph idx="1"/>
          </p:nvPr>
        </p:nvSpPr>
        <p:spPr>
          <a:xfrm>
            <a:off x="3751118" y="1423555"/>
            <a:ext cx="7334464" cy="4675909"/>
          </a:xfrm>
        </p:spPr>
        <p:txBody>
          <a:bodyPr rtlCol="0">
            <a:normAutofit fontScale="92500" lnSpcReduction="20000"/>
          </a:bodyPr>
          <a:lstStyle/>
          <a:p>
            <a:pPr marL="0" indent="0" algn="just">
              <a:lnSpc>
                <a:spcPct val="150000"/>
              </a:lnSpc>
              <a:buNone/>
            </a:pPr>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Православной Церкви существует целый ряд священнодействий, в которых, по ее учению, искренно верующему человеку ниспосылаются определенные дары благодати Божией, являющиеся вспомоществующими средствами в получении спасения. Наиболее значимые из них, например, Крещение, Причащение, Покаяние и др., называются таинствами. Другие, как: монашество, водосвятие, освящение жилищ и т. д., не имеют такого </a:t>
            </a:r>
            <a:r>
              <a:rPr lang="ru-RU" sz="1600" dirty="0" smtClean="0">
                <a:latin typeface="Times New Roman" panose="02020603050405020304" pitchFamily="18" charset="0"/>
                <a:cs typeface="Times New Roman" panose="02020603050405020304" pitchFamily="18" charset="0"/>
              </a:rPr>
              <a:t>наименования. </a:t>
            </a:r>
            <a:r>
              <a:rPr lang="ru-RU" sz="1600" dirty="0">
                <a:latin typeface="Times New Roman" panose="02020603050405020304" pitchFamily="18" charset="0"/>
                <a:cs typeface="Times New Roman" panose="02020603050405020304" pitchFamily="18" charset="0"/>
              </a:rPr>
              <a:t>Поэтому Церковь никогда строго не определяла числа таинств, а святые отцы называют их от двух до нескольких </a:t>
            </a:r>
            <a:r>
              <a:rPr lang="ru-RU" sz="1600" dirty="0" smtClean="0">
                <a:latin typeface="Times New Roman" panose="02020603050405020304" pitchFamily="18" charset="0"/>
                <a:cs typeface="Times New Roman" panose="02020603050405020304" pitchFamily="18" charset="0"/>
              </a:rPr>
              <a:t>десятков. Однако </a:t>
            </a:r>
            <a:r>
              <a:rPr lang="ru-RU" sz="1600" dirty="0">
                <a:latin typeface="Times New Roman" panose="02020603050405020304" pitchFamily="18" charset="0"/>
                <a:cs typeface="Times New Roman" panose="02020603050405020304" pitchFamily="18" charset="0"/>
              </a:rPr>
              <a:t>Римская церковь, всегда отличающаяся юридическим подходом в рассмотрении всех вопросов, определила называть таинствами только семь: Крещение, Миропомазание, Евхаристию, Покаяние, Священство, Елеосвящение, Брак. В силу определенных исторических обстоятельств это западное учение перешло и в Православие. Но оно не является для него догматическим учением, как в католицизме, и Церковь, даже указывая на </a:t>
            </a:r>
            <a:r>
              <a:rPr lang="ru-RU" sz="1600" dirty="0" err="1">
                <a:latin typeface="Times New Roman" panose="02020603050405020304" pitchFamily="18" charset="0"/>
                <a:cs typeface="Times New Roman" panose="02020603050405020304" pitchFamily="18" charset="0"/>
              </a:rPr>
              <a:t>бо́льшую</a:t>
            </a:r>
            <a:r>
              <a:rPr lang="ru-RU" sz="1600" dirty="0">
                <a:latin typeface="Times New Roman" panose="02020603050405020304" pitchFamily="18" charset="0"/>
                <a:cs typeface="Times New Roman" panose="02020603050405020304" pitchFamily="18" charset="0"/>
              </a:rPr>
              <a:t> значимость этих таинств, тем не менее, всегда продолжает учить, что во всех, без исключения, священнодействиях верующий при соблюдении необходимых условий таинственно приобщается определенному дару Божественной благодати.</a:t>
            </a:r>
          </a:p>
        </p:txBody>
      </p:sp>
      <p:pic>
        <p:nvPicPr>
          <p:cNvPr id="3" name="Рисунок 2"/>
          <p:cNvPicPr>
            <a:picLocks noChangeAspect="1"/>
          </p:cNvPicPr>
          <p:nvPr/>
        </p:nvPicPr>
        <p:blipFill>
          <a:blip r:embed="rId2"/>
          <a:stretch>
            <a:fillRect/>
          </a:stretch>
        </p:blipFill>
        <p:spPr>
          <a:xfrm>
            <a:off x="748265" y="1423555"/>
            <a:ext cx="2815817" cy="3892019"/>
          </a:xfrm>
          <a:prstGeom prst="rect">
            <a:avLst/>
          </a:prstGeom>
        </p:spPr>
      </p:pic>
    </p:spTree>
    <p:extLst>
      <p:ext uri="{BB962C8B-B14F-4D97-AF65-F5344CB8AC3E}">
        <p14:creationId xmlns:p14="http://schemas.microsoft.com/office/powerpoint/2010/main" val="204460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lstStyle/>
          <a:p>
            <a:r>
              <a:rPr lang="ru-RU" dirty="0" smtClean="0"/>
              <a:t>Алексей Осипов</a:t>
            </a:r>
            <a:r>
              <a:rPr lang="ru-RU" dirty="0"/>
              <a:t>. Жизнь с Евангелием. Комментарии к Евангелию от Матфея</a:t>
            </a:r>
          </a:p>
        </p:txBody>
      </p:sp>
      <p:sp>
        <p:nvSpPr>
          <p:cNvPr id="14" name="Объект 13"/>
          <p:cNvSpPr>
            <a:spLocks noGrp="1"/>
          </p:cNvSpPr>
          <p:nvPr>
            <p:ph idx="1"/>
          </p:nvPr>
        </p:nvSpPr>
        <p:spPr>
          <a:xfrm>
            <a:off x="3751118" y="1423555"/>
            <a:ext cx="7334464" cy="4675909"/>
          </a:xfrm>
        </p:spPr>
        <p:txBody>
          <a:bodyPr rtlCol="0">
            <a:normAutofit fontScale="92500" lnSpcReduction="10000"/>
          </a:bodyPr>
          <a:lstStyle/>
          <a:p>
            <a:pPr marL="0" indent="0" algn="just">
              <a:lnSpc>
                <a:spcPct val="150000"/>
              </a:lnSpc>
              <a:buNone/>
            </a:pPr>
            <a:r>
              <a:rPr lang="ru-RU" sz="1600" dirty="0" smtClean="0">
                <a:latin typeface="Times New Roman" panose="02020603050405020304" pitchFamily="18" charset="0"/>
                <a:cs typeface="Times New Roman" panose="02020603050405020304" pitchFamily="18" charset="0"/>
              </a:rPr>
              <a:t>«Несколько </a:t>
            </a:r>
            <a:r>
              <a:rPr lang="ru-RU" sz="1600" dirty="0">
                <a:latin typeface="Times New Roman" panose="02020603050405020304" pitchFamily="18" charset="0"/>
                <a:cs typeface="Times New Roman" panose="02020603050405020304" pitchFamily="18" charset="0"/>
              </a:rPr>
              <a:t>моих выступлений на телеканале «Союз» с пояснениями к отдельным местам Евангелий от Матфея и от Марка вызвали интерес слушателей. Так возникла мысль о предлагаемых теперь комментариях на Евангелие от Матфея. Они не претендуют на широкий обзор вопросов, возникающих при его чтении, и касаются не каждого стиха, но в основном тех, которые показались более значимыми для современного </a:t>
            </a:r>
            <a:r>
              <a:rPr lang="ru-RU" sz="1600" dirty="0" smtClean="0">
                <a:latin typeface="Times New Roman" panose="02020603050405020304" pitchFamily="18" charset="0"/>
                <a:cs typeface="Times New Roman" panose="02020603050405020304" pitchFamily="18" charset="0"/>
              </a:rPr>
              <a:t>человека». В </a:t>
            </a:r>
            <a:r>
              <a:rPr lang="ru-RU" sz="1600" dirty="0">
                <a:latin typeface="Times New Roman" panose="02020603050405020304" pitchFamily="18" charset="0"/>
                <a:cs typeface="Times New Roman" panose="02020603050405020304" pitchFamily="18" charset="0"/>
              </a:rPr>
              <a:t>книге была учтена просьба излагать материал по возможности кратко, современным языком, избегая специфических богословских терминов и церковнославянских понятий и слов. Основное внимание при этом в ней было уделено святоотеческому пониманию речей и притч Спасителя, событий Его </a:t>
            </a:r>
            <a:r>
              <a:rPr lang="ru-RU" sz="1600" dirty="0" smtClean="0">
                <a:latin typeface="Times New Roman" panose="02020603050405020304" pitchFamily="18" charset="0"/>
                <a:cs typeface="Times New Roman" panose="02020603050405020304" pitchFamily="18" charset="0"/>
              </a:rPr>
              <a:t>жизни. Обращение </a:t>
            </a:r>
            <a:r>
              <a:rPr lang="ru-RU" sz="1600" dirty="0">
                <a:latin typeface="Times New Roman" panose="02020603050405020304" pitchFamily="18" charset="0"/>
                <a:cs typeface="Times New Roman" panose="02020603050405020304" pitchFamily="18" charset="0"/>
              </a:rPr>
              <a:t>к святым отцам в настоящее время является особенно насущным, учитывая, с одной стороны, прямое вторжение в нашу среду либерально-модернистского духа западного богословия, который настойчиво пытается покорить последний бастион христианства – православие, с другой – появление у нас так называемых «прозорливых старцев», проповедующих свое понимание Евангелия, свое учение. </a:t>
            </a:r>
          </a:p>
        </p:txBody>
      </p:sp>
      <p:pic>
        <p:nvPicPr>
          <p:cNvPr id="3" name="Рисунок 2"/>
          <p:cNvPicPr>
            <a:picLocks noChangeAspect="1"/>
          </p:cNvPicPr>
          <p:nvPr/>
        </p:nvPicPr>
        <p:blipFill>
          <a:blip r:embed="rId2"/>
          <a:stretch>
            <a:fillRect/>
          </a:stretch>
        </p:blipFill>
        <p:spPr>
          <a:xfrm>
            <a:off x="1104900" y="1478205"/>
            <a:ext cx="2496538" cy="3883504"/>
          </a:xfrm>
          <a:prstGeom prst="rect">
            <a:avLst/>
          </a:prstGeom>
        </p:spPr>
      </p:pic>
    </p:spTree>
    <p:extLst>
      <p:ext uri="{BB962C8B-B14F-4D97-AF65-F5344CB8AC3E}">
        <p14:creationId xmlns:p14="http://schemas.microsoft.com/office/powerpoint/2010/main" val="4958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lstStyle/>
          <a:p>
            <a:r>
              <a:rPr lang="ru-RU" dirty="0" smtClean="0"/>
              <a:t>Синодальная библейско-богословская комиссия. Основы Православного Вероучения</a:t>
            </a:r>
            <a:endParaRPr lang="ru-RU" dirty="0"/>
          </a:p>
        </p:txBody>
      </p:sp>
      <p:sp>
        <p:nvSpPr>
          <p:cNvPr id="14" name="Объект 13"/>
          <p:cNvSpPr>
            <a:spLocks noGrp="1"/>
          </p:cNvSpPr>
          <p:nvPr>
            <p:ph idx="1"/>
          </p:nvPr>
        </p:nvSpPr>
        <p:spPr>
          <a:xfrm>
            <a:off x="3751118" y="1423555"/>
            <a:ext cx="7334464" cy="4675909"/>
          </a:xfrm>
        </p:spPr>
        <p:txBody>
          <a:bodyPr rtlCol="0">
            <a:normAutofit fontScale="92500"/>
          </a:bodyPr>
          <a:lstStyle/>
          <a:p>
            <a:pPr marL="0" indent="0" algn="just">
              <a:lnSpc>
                <a:spcPct val="150000"/>
              </a:lnSpc>
              <a:buNone/>
            </a:pPr>
            <a:r>
              <a:rPr lang="ru-RU" sz="1600" dirty="0">
                <a:latin typeface="Times New Roman" panose="02020603050405020304" pitchFamily="18" charset="0"/>
                <a:cs typeface="Times New Roman" panose="02020603050405020304" pitchFamily="18" charset="0"/>
              </a:rPr>
              <a:t>Книга «Основы православного вероучения" вместе с двумя другими – «Основы канонического устройства и литургической жизни» и «Основы православного нравственного учения» – предназначена для использования в качестве учебного пособия в системе дополнительного религиозного образования, в процессе </a:t>
            </a:r>
            <a:r>
              <a:rPr lang="ru-RU" sz="1600" dirty="0" err="1">
                <a:latin typeface="Times New Roman" panose="02020603050405020304" pitchFamily="18" charset="0"/>
                <a:cs typeface="Times New Roman" panose="02020603050405020304" pitchFamily="18" charset="0"/>
              </a:rPr>
              <a:t>катехизации</a:t>
            </a:r>
            <a:r>
              <a:rPr lang="ru-RU" sz="1600" dirty="0">
                <a:latin typeface="Times New Roman" panose="02020603050405020304" pitchFamily="18" charset="0"/>
                <a:cs typeface="Times New Roman" panose="02020603050405020304" pitchFamily="18" charset="0"/>
              </a:rPr>
              <a:t>, а также просветительской деятельности на приходах и за пределами церковной ограды. Книги, издаются по решению Архиерейского Собора Русской Православной Церкви 2017 года. В работе над книгами принимали участие ведущие богословы Московского Патриархата. </a:t>
            </a:r>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первой книге «Основы православного вероучения» собрано краткое изложение основ православной веры: что есть православная вера; что представляют собой источники знания о ней — Священное Писание и Священное Предание; основополагающее учение о Триедином Боге; учение о сотворенном Богом мире; учение о человеке, сотворенном по образу Божию, и о Богочеловеке Иисусе Христе и совершенном Им искуплении человека; учению о Втором пришествии Христа, конце мира и посмертной участи человека.</a:t>
            </a:r>
          </a:p>
        </p:txBody>
      </p:sp>
      <p:pic>
        <p:nvPicPr>
          <p:cNvPr id="4" name="Рисунок 3"/>
          <p:cNvPicPr>
            <a:picLocks noChangeAspect="1"/>
          </p:cNvPicPr>
          <p:nvPr/>
        </p:nvPicPr>
        <p:blipFill>
          <a:blip r:embed="rId2"/>
          <a:stretch>
            <a:fillRect/>
          </a:stretch>
        </p:blipFill>
        <p:spPr>
          <a:xfrm>
            <a:off x="1104900" y="1724765"/>
            <a:ext cx="2584100" cy="3449907"/>
          </a:xfrm>
          <a:prstGeom prst="rect">
            <a:avLst/>
          </a:prstGeom>
        </p:spPr>
      </p:pic>
    </p:spTree>
    <p:extLst>
      <p:ext uri="{BB962C8B-B14F-4D97-AF65-F5344CB8AC3E}">
        <p14:creationId xmlns:p14="http://schemas.microsoft.com/office/powerpoint/2010/main" val="373043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lstStyle/>
          <a:p>
            <a:r>
              <a:rPr lang="ru-RU" dirty="0" smtClean="0"/>
              <a:t>Синодальная </a:t>
            </a:r>
            <a:r>
              <a:rPr lang="ru-RU" dirty="0"/>
              <a:t>библейско-богословская комиссия. </a:t>
            </a:r>
            <a:r>
              <a:rPr lang="ru-RU" dirty="0" smtClean="0"/>
              <a:t>Основы Православного нравственного учения </a:t>
            </a:r>
            <a:endParaRPr lang="ru-RU" dirty="0"/>
          </a:p>
        </p:txBody>
      </p:sp>
      <p:sp>
        <p:nvSpPr>
          <p:cNvPr id="14" name="Объект 13"/>
          <p:cNvSpPr>
            <a:spLocks noGrp="1"/>
          </p:cNvSpPr>
          <p:nvPr>
            <p:ph idx="1"/>
          </p:nvPr>
        </p:nvSpPr>
        <p:spPr>
          <a:xfrm>
            <a:off x="3751118" y="1423555"/>
            <a:ext cx="7334464" cy="4675909"/>
          </a:xfrm>
        </p:spPr>
        <p:txBody>
          <a:bodyPr rtlCol="0">
            <a:normAutofit fontScale="92500" lnSpcReduction="20000"/>
          </a:bodyPr>
          <a:lstStyle/>
          <a:p>
            <a:pPr marL="0" indent="0" algn="just">
              <a:lnSpc>
                <a:spcPct val="150000"/>
              </a:lnSpc>
              <a:buNone/>
            </a:pPr>
            <a:r>
              <a:rPr lang="ru-RU" sz="1600" dirty="0">
                <a:latin typeface="Times New Roman" panose="02020603050405020304" pitchFamily="18" charset="0"/>
                <a:cs typeface="Times New Roman" panose="02020603050405020304" pitchFamily="18" charset="0"/>
              </a:rPr>
              <a:t>В книге кратко изложено православное нравственное учение: рассматриваются основы христианской нравственности - заповеди, которые даны человеку Богом сначала в Ветхом Завете (т.н. Декалог, или </a:t>
            </a:r>
            <a:r>
              <a:rPr lang="ru-RU" sz="1600" dirty="0" err="1">
                <a:latin typeface="Times New Roman" panose="02020603050405020304" pitchFamily="18" charset="0"/>
                <a:cs typeface="Times New Roman" panose="02020603050405020304" pitchFamily="18" charset="0"/>
              </a:rPr>
              <a:t>Десятисловие</a:t>
            </a:r>
            <a:r>
              <a:rPr lang="ru-RU" sz="1600" dirty="0">
                <a:latin typeface="Times New Roman" panose="02020603050405020304" pitchFamily="18" charset="0"/>
                <a:cs typeface="Times New Roman" panose="02020603050405020304" pitchFamily="18" charset="0"/>
              </a:rPr>
              <a:t>), а затем в Нагорной проповеди Господа Иисуса Христа (т.н. Заповеди блаженства); объясняется соотношение ветхозаветного Закона, естественного нравственного закона и Закона Христова; разбирается понятие греха - как в его сущности, так и в конкретных проявлениях; рассматриваются основы православной аскетики - учение о путях противостояния греху и достижения духовного состояния, согласного с волей Бога о человеке. В сборнике рассматриваются заповеди, которые даны человеку Богом сначала в Ветхом Завете (Декалог, или </a:t>
            </a:r>
            <a:r>
              <a:rPr lang="ru-RU" sz="1600" dirty="0" err="1">
                <a:latin typeface="Times New Roman" panose="02020603050405020304" pitchFamily="18" charset="0"/>
                <a:cs typeface="Times New Roman" panose="02020603050405020304" pitchFamily="18" charset="0"/>
              </a:rPr>
              <a:t>Десятисловие</a:t>
            </a:r>
            <a:r>
              <a:rPr lang="ru-RU" sz="1600" dirty="0">
                <a:latin typeface="Times New Roman" panose="02020603050405020304" pitchFamily="18" charset="0"/>
                <a:cs typeface="Times New Roman" panose="02020603050405020304" pitchFamily="18" charset="0"/>
              </a:rPr>
              <a:t>), затем в Нагорной проповеди Господа Иисуса Христа (заповеди блаженств</a:t>
            </a:r>
            <a:r>
              <a:rPr lang="ru-RU" sz="1600" dirty="0" smtClean="0">
                <a:latin typeface="Times New Roman" panose="02020603050405020304" pitchFamily="18" charset="0"/>
                <a:cs typeface="Times New Roman" panose="02020603050405020304" pitchFamily="18" charset="0"/>
              </a:rPr>
              <a:t>).Читатель </a:t>
            </a:r>
            <a:r>
              <a:rPr lang="ru-RU" sz="1600" dirty="0">
                <a:latin typeface="Times New Roman" panose="02020603050405020304" pitchFamily="18" charset="0"/>
                <a:cs typeface="Times New Roman" panose="02020603050405020304" pitchFamily="18" charset="0"/>
              </a:rPr>
              <a:t>также найдет в издании анализ понятия греха — как в его сущности, так и в конкретных проявлениях (грехи против Бога, ближних и самого себя), а также сведения об основах православной </a:t>
            </a:r>
            <a:r>
              <a:rPr lang="ru-RU" sz="1600" dirty="0" err="1" smtClean="0">
                <a:latin typeface="Times New Roman" panose="02020603050405020304" pitchFamily="18" charset="0"/>
                <a:cs typeface="Times New Roman" panose="02020603050405020304" pitchFamily="18" charset="0"/>
              </a:rPr>
              <a:t>аскетики.В</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заключительной главе книги говорится о важнейшем духовном делании христианина — молитве: речь идет о самом существе молитвы, а также о различных ее формах, в том числе индивидуальной и общецерковной.</a:t>
            </a:r>
          </a:p>
        </p:txBody>
      </p:sp>
      <p:pic>
        <p:nvPicPr>
          <p:cNvPr id="2" name="Рисунок 1"/>
          <p:cNvPicPr>
            <a:picLocks noChangeAspect="1"/>
          </p:cNvPicPr>
          <p:nvPr/>
        </p:nvPicPr>
        <p:blipFill>
          <a:blip r:embed="rId2"/>
          <a:stretch>
            <a:fillRect/>
          </a:stretch>
        </p:blipFill>
        <p:spPr>
          <a:xfrm>
            <a:off x="696191" y="1507786"/>
            <a:ext cx="2831177" cy="3666886"/>
          </a:xfrm>
          <a:prstGeom prst="rect">
            <a:avLst/>
          </a:prstGeom>
        </p:spPr>
      </p:pic>
    </p:spTree>
    <p:extLst>
      <p:ext uri="{BB962C8B-B14F-4D97-AF65-F5344CB8AC3E}">
        <p14:creationId xmlns:p14="http://schemas.microsoft.com/office/powerpoint/2010/main" val="6336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Научная литература 16 х 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62_TF03431380" id="{C5372053-071F-4A30-B713-CAC0FBBF8602}" vid="{47BF81C2-3D26-44B6-92D3-BB3940A76306}"/>
    </a:ext>
  </a:extLst>
</a:theme>
</file>

<file path=ppt/theme/theme2.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terms/"/>
    <ds:schemaRef ds:uri="http://schemas.microsoft.com/office/2006/documentManagement/types"/>
    <ds:schemaRef ds:uri="http://schemas.microsoft.com/office/2006/metadata/properties"/>
    <ds:schemaRef ds:uri="4873beb7-5857-4685-be1f-d57550cc96cc"/>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Учебная презентация, макет с лентами и полосками (широкоэкранный формат)</Template>
  <TotalTime>0</TotalTime>
  <Words>2402</Words>
  <Application>Microsoft Office PowerPoint</Application>
  <PresentationFormat>Широкоэкранный</PresentationFormat>
  <Paragraphs>43</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Euphemia</vt:lpstr>
      <vt:lpstr>Plantagenet Cherokee</vt:lpstr>
      <vt:lpstr>Times New Roman</vt:lpstr>
      <vt:lpstr>Wingdings</vt:lpstr>
      <vt:lpstr>Научная литература 16 х 9</vt:lpstr>
      <vt:lpstr>Выставка книг  </vt:lpstr>
      <vt:lpstr>Алексей Осипов</vt:lpstr>
      <vt:lpstr>Алексей Осипов.Бог</vt:lpstr>
      <vt:lpstr>Алексей Осипов.Любовь, брак, семья.</vt:lpstr>
      <vt:lpstr>Алексей Осипов. Из времени- в вечность: посмертная жизнь души</vt:lpstr>
      <vt:lpstr>Алексей Осипов. Таинство Крещения</vt:lpstr>
      <vt:lpstr>Алексей Осипов. Жизнь с Евангелием. Комментарии к Евангелию от Матфея</vt:lpstr>
      <vt:lpstr>Синодальная библейско-богословская комиссия. Основы Православного Вероучения</vt:lpstr>
      <vt:lpstr>Синодальная библейско-богословская комиссия. Основы Православного нравственного учения </vt:lpstr>
      <vt:lpstr>Синодальная библейско-богословская комиссия. «Основы канонического устройства и литургической жизни Православной Церкви»</vt:lpstr>
      <vt:lpstr>Константин Николаевич Леонтьев.</vt:lpstr>
      <vt:lpstr>Константин Николаевич Леонтьев. Византизм и славянство</vt:lpstr>
      <vt:lpstr>Архимандрит Рафаил. </vt:lpstr>
      <vt:lpstr>Архимандрит Рафаил. В поисках истины</vt:lpstr>
      <vt:lpstr>Надежда Ионина. Православные святыни </vt:lpstr>
      <vt:lpstr>Духовное наследие святого преподобноисповедника Гавриила (Игошкина), архимандрита Мелекесского</vt:lpstr>
      <vt:lpstr>Светлана Рудзиевская. Православный храм</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2021-02-21T12:26:09Z</dcterms:created>
  <dcterms:modified xsi:type="dcterms:W3CDTF">2021-03-17T09:41:26Z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